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2" r:id="rId3"/>
    <p:sldId id="257" r:id="rId4"/>
    <p:sldId id="263" r:id="rId5"/>
    <p:sldId id="265" r:id="rId6"/>
    <p:sldId id="266" r:id="rId7"/>
    <p:sldId id="287" r:id="rId8"/>
    <p:sldId id="267" r:id="rId9"/>
    <p:sldId id="268" r:id="rId10"/>
    <p:sldId id="269" r:id="rId11"/>
    <p:sldId id="271" r:id="rId12"/>
    <p:sldId id="258" r:id="rId13"/>
    <p:sldId id="279" r:id="rId14"/>
    <p:sldId id="286" r:id="rId15"/>
    <p:sldId id="292" r:id="rId16"/>
    <p:sldId id="273" r:id="rId17"/>
    <p:sldId id="274" r:id="rId18"/>
    <p:sldId id="259" r:id="rId19"/>
    <p:sldId id="260" r:id="rId20"/>
    <p:sldId id="288" r:id="rId21"/>
    <p:sldId id="289" r:id="rId22"/>
    <p:sldId id="290" r:id="rId23"/>
    <p:sldId id="293" r:id="rId24"/>
    <p:sldId id="294" r:id="rId25"/>
    <p:sldId id="302" r:id="rId26"/>
    <p:sldId id="304" r:id="rId27"/>
    <p:sldId id="305" r:id="rId28"/>
    <p:sldId id="295" r:id="rId29"/>
    <p:sldId id="309" r:id="rId30"/>
    <p:sldId id="310" r:id="rId31"/>
    <p:sldId id="311" r:id="rId32"/>
    <p:sldId id="312" r:id="rId33"/>
    <p:sldId id="313" r:id="rId34"/>
    <p:sldId id="281" r:id="rId35"/>
    <p:sldId id="275" r:id="rId36"/>
    <p:sldId id="301" r:id="rId37"/>
    <p:sldId id="276" r:id="rId38"/>
    <p:sldId id="261" r:id="rId39"/>
    <p:sldId id="277" r:id="rId40"/>
    <p:sldId id="282" r:id="rId41"/>
    <p:sldId id="283" r:id="rId42"/>
    <p:sldId id="284" r:id="rId43"/>
    <p:sldId id="28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6391-84A2-FF4F-84ED-88A2E57A8162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039E3-BCF1-6643-9EE1-5CC50E7C0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C7F0-B000-5941-A179-78011445C0F2}" type="slidenum">
              <a:rPr lang="en-US"/>
              <a:pPr/>
              <a:t>4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(6/2/11 15:11) -----</a:t>
            </a:r>
          </a:p>
          <a:p>
            <a:r>
              <a:rPr lang="en-US"/>
              <a:t>Simplify this, only show generic and HST and JWST.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D58D-1B91-8348-B75D-9F86350136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7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A2C59C-57D4-0344-8951-A4E92D654F0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607F57-12AF-434B-B69C-AE4A73922BA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607F57-12AF-434B-B69C-AE4A73922BA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39E3-BCF1-6643-9EE1-5CC50E7C08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2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71A1A-0D74-8B4A-9D94-223505306B00}" type="slidenum">
              <a:rPr lang="en-US"/>
              <a:pPr/>
              <a:t>15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F7B6C-3326-0A49-884B-97EC5E9AEF4B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44A95-7DEA-EA46-BB41-433E47A92305}" type="slidenum">
              <a:rPr lang="en-US"/>
              <a:pPr/>
              <a:t>17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C65D6-EA3D-3B45-A559-CB9E1A68DEE8}" type="slidenum">
              <a:rPr lang="en-US"/>
              <a:pPr/>
              <a:t>23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0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543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85573-7630-2446-984D-5CBA0BEDD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7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3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5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708F-652C-8B4D-8EA2-AAD481C5E23C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0182-9775-6A45-BE0E-C2F03CB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0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3225"/>
            <a:ext cx="7772400" cy="2357226"/>
          </a:xfrm>
        </p:spPr>
        <p:txBody>
          <a:bodyPr>
            <a:normAutofit/>
          </a:bodyPr>
          <a:lstStyle/>
          <a:p>
            <a:r>
              <a:rPr lang="en-US" dirty="0" smtClean="0"/>
              <a:t>Planning and Scheduling for Operational Astronomical 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Giuliano</a:t>
            </a:r>
            <a:endParaRPr lang="en-US" dirty="0" smtClean="0"/>
          </a:p>
          <a:p>
            <a:r>
              <a:rPr lang="en-US" dirty="0" smtClean="0"/>
              <a:t>Space Telescope Science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5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8275">
            <a:off x="6362013" y="4029100"/>
            <a:ext cx="1683006" cy="173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8"/>
          <p:cNvSpPr>
            <a:spLocks noChangeArrowheads="1"/>
          </p:cNvSpPr>
          <p:nvPr/>
        </p:nvSpPr>
        <p:spPr bwMode="auto">
          <a:xfrm>
            <a:off x="609600" y="3429000"/>
            <a:ext cx="1371600" cy="1371600"/>
          </a:xfrm>
          <a:prstGeom prst="sun">
            <a:avLst>
              <a:gd name="adj" fmla="val 25000"/>
            </a:avLst>
          </a:prstGeom>
          <a:solidFill>
            <a:srgbClr val="CACC30"/>
          </a:solidFill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64" y="4106964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Arc 11"/>
          <p:cNvSpPr>
            <a:spLocks/>
          </p:cNvSpPr>
          <p:nvPr/>
        </p:nvSpPr>
        <p:spPr bwMode="auto">
          <a:xfrm>
            <a:off x="435801" y="1162050"/>
            <a:ext cx="4652963" cy="4533900"/>
          </a:xfrm>
          <a:custGeom>
            <a:avLst/>
            <a:gdLst>
              <a:gd name="G0" fmla="+- 393 0 0"/>
              <a:gd name="G1" fmla="+- 21600 0 0"/>
              <a:gd name="G2" fmla="+- 21600 0 0"/>
              <a:gd name="T0" fmla="*/ 0 w 21993"/>
              <a:gd name="T1" fmla="*/ 4 h 26220"/>
              <a:gd name="T2" fmla="*/ 21493 w 21993"/>
              <a:gd name="T3" fmla="*/ 26220 h 26220"/>
              <a:gd name="T4" fmla="*/ 393 w 21993"/>
              <a:gd name="T5" fmla="*/ 21600 h 2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93" h="26220" fill="none" extrusionOk="0">
                <a:moveTo>
                  <a:pt x="-1" y="3"/>
                </a:moveTo>
                <a:cubicBezTo>
                  <a:pt x="130" y="1"/>
                  <a:pt x="261" y="-1"/>
                  <a:pt x="393" y="-1"/>
                </a:cubicBezTo>
                <a:cubicBezTo>
                  <a:pt x="12322" y="0"/>
                  <a:pt x="21993" y="9670"/>
                  <a:pt x="21993" y="21600"/>
                </a:cubicBezTo>
                <a:cubicBezTo>
                  <a:pt x="21993" y="23153"/>
                  <a:pt x="21825" y="24702"/>
                  <a:pt x="21493" y="26220"/>
                </a:cubicBezTo>
              </a:path>
              <a:path w="21993" h="26220" stroke="0" extrusionOk="0">
                <a:moveTo>
                  <a:pt x="-1" y="3"/>
                </a:moveTo>
                <a:cubicBezTo>
                  <a:pt x="130" y="1"/>
                  <a:pt x="261" y="-1"/>
                  <a:pt x="393" y="-1"/>
                </a:cubicBezTo>
                <a:cubicBezTo>
                  <a:pt x="12322" y="0"/>
                  <a:pt x="21993" y="9670"/>
                  <a:pt x="21993" y="21600"/>
                </a:cubicBezTo>
                <a:cubicBezTo>
                  <a:pt x="21993" y="23153"/>
                  <a:pt x="21825" y="24702"/>
                  <a:pt x="21493" y="26220"/>
                </a:cubicBezTo>
                <a:lnTo>
                  <a:pt x="393" y="21600"/>
                </a:lnTo>
                <a:close/>
              </a:path>
            </a:pathLst>
          </a:custGeom>
          <a:noFill/>
          <a:ln w="38100" cmpd="dbl">
            <a:solidFill>
              <a:schemeClr val="accent1">
                <a:alpha val="50000"/>
              </a:schemeClr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202484" y="446365"/>
            <a:ext cx="863671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ea typeface="ヒラギノ角ゴ Pro W3" charset="0"/>
                <a:cs typeface="ヒラギノ角ゴ Pro W3" charset="0"/>
              </a:rPr>
              <a:t>The constraint domain for space telescopes typically consists of time and </a:t>
            </a:r>
            <a:r>
              <a:rPr lang="en-US" sz="3200" i="1" dirty="0" smtClean="0">
                <a:ea typeface="ヒラギノ角ゴ Pro W3" charset="0"/>
                <a:cs typeface="ヒラギノ角ゴ Pro W3" charset="0"/>
              </a:rPr>
              <a:t>space craft roll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ea typeface="ヒラギノ角ゴ Pro W3" charset="0"/>
                <a:cs typeface="ヒラギノ角ゴ Pro W3" charset="0"/>
              </a:rPr>
              <a:t>Telescopes can roll about their bore sight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ea typeface="ヒラギノ角ゴ Pro W3" charset="0"/>
                <a:cs typeface="ヒラギノ角ゴ Pro W3" charset="0"/>
              </a:rPr>
              <a:t>Roll is limited by the need to keep parts of the scope normal to the sun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smtClean="0">
                <a:ea typeface="ヒラギノ角ゴ Pro W3" charset="0"/>
                <a:cs typeface="ヒラギノ角ゴ Pro W3" charset="0"/>
              </a:rPr>
              <a:t>Thermal and energy concerns</a:t>
            </a:r>
          </a:p>
          <a:p>
            <a:endParaRPr lang="en-US" sz="2800" dirty="0" smtClean="0">
              <a:ea typeface="ヒラギノ角ゴ Pro W3" charset="0"/>
              <a:cs typeface="ヒラギノ角ゴ Pro W3" charset="0"/>
            </a:endParaRPr>
          </a:p>
          <a:p>
            <a:endParaRPr lang="en-US" sz="28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7203515" y="3257607"/>
            <a:ext cx="392720" cy="94107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609600" y="592627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At any time JWST can roll +/- five degrees from the normal position where the sun screen is normal to the sun.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21" y="2241607"/>
            <a:ext cx="1016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37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Craft </a:t>
            </a:r>
            <a:r>
              <a:rPr lang="en-US" dirty="0"/>
              <a:t>R</a:t>
            </a:r>
            <a:r>
              <a:rPr lang="en-US" dirty="0" smtClean="0"/>
              <a:t>oll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Observers may require observations with the spacecraft at a certain roll</a:t>
            </a:r>
          </a:p>
          <a:p>
            <a:pPr lvl="1"/>
            <a:r>
              <a:rPr lang="en-US" dirty="0" smtClean="0"/>
              <a:t>E.g. to handle non circular apertures or to avoid bad pixels in an aperture</a:t>
            </a:r>
          </a:p>
          <a:p>
            <a:r>
              <a:rPr lang="en-US" dirty="0" smtClean="0"/>
              <a:t>Observers may require observations to be linked via space craft roll</a:t>
            </a:r>
          </a:p>
          <a:p>
            <a:pPr lvl="1"/>
            <a:r>
              <a:rPr lang="en-US" dirty="0" smtClean="0"/>
              <a:t>E.g. same roll observation 1 and observation 2</a:t>
            </a:r>
          </a:p>
          <a:p>
            <a:r>
              <a:rPr lang="en-US" dirty="0" smtClean="0"/>
              <a:t>Roll constraints induce time constraints </a:t>
            </a:r>
          </a:p>
          <a:p>
            <a:r>
              <a:rPr lang="en-US" dirty="0" smtClean="0"/>
              <a:t>Other physical and observer constraints induce roll constraints</a:t>
            </a:r>
          </a:p>
          <a:p>
            <a:pPr lvl="1"/>
            <a:r>
              <a:rPr lang="en-US" dirty="0" smtClean="0"/>
              <a:t>Guide stars are typically only available within a given roll range</a:t>
            </a:r>
          </a:p>
          <a:p>
            <a:r>
              <a:rPr lang="en-US" dirty="0" smtClean="0"/>
              <a:t>Need to model both the legal times an observation can schedule as well as the legal rolls available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0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Want to be able to propagate constraints so that:</a:t>
            </a:r>
          </a:p>
          <a:p>
            <a:pPr lvl="1"/>
            <a:r>
              <a:rPr lang="en-US" dirty="0" smtClean="0"/>
              <a:t>legal scheduling windows can be made available to observers and to the planning software.</a:t>
            </a:r>
          </a:p>
          <a:p>
            <a:r>
              <a:rPr lang="en-US" dirty="0" smtClean="0"/>
              <a:t>Constraints are beyond simple temporal networks</a:t>
            </a:r>
          </a:p>
          <a:p>
            <a:pPr lvl="2"/>
            <a:r>
              <a:rPr lang="en-US" dirty="0" smtClean="0"/>
              <a:t>Absolute constraints can have multiple intervals</a:t>
            </a:r>
          </a:p>
          <a:p>
            <a:pPr lvl="3"/>
            <a:r>
              <a:rPr lang="en-US" dirty="0" smtClean="0"/>
              <a:t>E.g. the sun constraint can be satisfied in different intervals over the year</a:t>
            </a:r>
          </a:p>
          <a:p>
            <a:pPr lvl="2"/>
            <a:r>
              <a:rPr lang="en-US" dirty="0" smtClean="0"/>
              <a:t>Group within make the problem NP complete </a:t>
            </a:r>
          </a:p>
          <a:p>
            <a:r>
              <a:rPr lang="en-US" dirty="0" smtClean="0"/>
              <a:t>Need to propagate roll constraints as well as time</a:t>
            </a:r>
          </a:p>
          <a:p>
            <a:pPr lvl="1"/>
            <a:r>
              <a:rPr lang="en-US" dirty="0" smtClean="0"/>
              <a:t>The wrap around nature of roll makes roll links equivalent to group within constraints</a:t>
            </a:r>
          </a:p>
          <a:p>
            <a:r>
              <a:rPr lang="en-US" dirty="0" smtClean="0"/>
              <a:t>We approximate full propagation</a:t>
            </a:r>
          </a:p>
          <a:p>
            <a:pPr lvl="3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77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Propagation Example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5160" y="1840456"/>
            <a:ext cx="7068537" cy="36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5160" y="3018348"/>
            <a:ext cx="7068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83057" y="1418125"/>
            <a:ext cx="1601466" cy="422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57135" y="1418125"/>
            <a:ext cx="2411402" cy="459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2484" y="3126914"/>
            <a:ext cx="699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Time:   0         5          10           15          20            25         30             35        40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561" y="1380828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83057" y="2558234"/>
            <a:ext cx="1601466" cy="4601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57135" y="2558234"/>
            <a:ext cx="2411402" cy="4601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2558234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3412225"/>
            <a:ext cx="842792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plots show intervals that are good for scheduling two different observations.</a:t>
            </a:r>
          </a:p>
          <a:p>
            <a:r>
              <a:rPr lang="en-US" sz="2400" dirty="0" smtClean="0"/>
              <a:t>Now suppose that </a:t>
            </a:r>
            <a:r>
              <a:rPr lang="en-US" sz="2400" dirty="0" err="1" smtClean="0"/>
              <a:t>Obs</a:t>
            </a:r>
            <a:r>
              <a:rPr lang="en-US" sz="2400" dirty="0" smtClean="0"/>
              <a:t> 2 is after </a:t>
            </a:r>
            <a:r>
              <a:rPr lang="en-US" sz="2400" dirty="0" err="1" smtClean="0"/>
              <a:t>Obs</a:t>
            </a:r>
            <a:r>
              <a:rPr lang="en-US" sz="2400" dirty="0" smtClean="0"/>
              <a:t> 1 by 5-12 time units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35799" y="5294099"/>
            <a:ext cx="7068537" cy="36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35799" y="6471991"/>
            <a:ext cx="7068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83057" y="4871768"/>
            <a:ext cx="809937" cy="422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27774" y="4871768"/>
            <a:ext cx="1806942" cy="459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4834471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92994" y="6011877"/>
            <a:ext cx="862168" cy="4601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85480" y="6011877"/>
            <a:ext cx="1653696" cy="4601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7839" y="6011877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18855" y="4871768"/>
            <a:ext cx="165668" cy="422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27774" y="6011877"/>
            <a:ext cx="150253" cy="4601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3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Tricky Case With Roll Constraints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5160" y="1840456"/>
            <a:ext cx="7068537" cy="36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5160" y="3018348"/>
            <a:ext cx="7068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83057" y="1380829"/>
            <a:ext cx="441784" cy="459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57134" y="1418125"/>
            <a:ext cx="497007" cy="459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484" y="3126914"/>
            <a:ext cx="699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Time:   0         5          10           15          20            25         30             35        40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561" y="1380828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53185" y="2576638"/>
            <a:ext cx="552230" cy="4601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95223" y="2558234"/>
            <a:ext cx="447454" cy="4601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558234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0924" y="2207306"/>
            <a:ext cx="126659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Legal roll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484" y="3496246"/>
            <a:ext cx="8484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Now suppose that we have the following link constraints: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Obs</a:t>
            </a:r>
            <a:r>
              <a:rPr lang="en-US" sz="2400" dirty="0" smtClean="0"/>
              <a:t> 2 after </a:t>
            </a:r>
            <a:r>
              <a:rPr lang="en-US" sz="2400" dirty="0" err="1" smtClean="0"/>
              <a:t>Obs</a:t>
            </a:r>
            <a:r>
              <a:rPr lang="en-US" sz="2400" dirty="0" smtClean="0"/>
              <a:t> 1 by 10 days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Same Roll </a:t>
            </a:r>
            <a:r>
              <a:rPr lang="en-US" sz="2400" dirty="0" err="1" smtClean="0"/>
              <a:t>Obs</a:t>
            </a:r>
            <a:r>
              <a:rPr lang="en-US" sz="2400" dirty="0" smtClean="0"/>
              <a:t> 1 and </a:t>
            </a:r>
            <a:r>
              <a:rPr lang="en-US" sz="2400" dirty="0" err="1" smtClean="0"/>
              <a:t>Obs</a:t>
            </a:r>
            <a:r>
              <a:rPr lang="en-US" sz="2400" dirty="0" smtClean="0"/>
              <a:t> 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If we propagate the link constraints independently the above intervals seem suitable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However,  there are no times where all the constraints are satisfied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Situations like these complicate determining observation suitability</a:t>
            </a:r>
          </a:p>
        </p:txBody>
      </p:sp>
    </p:spTree>
    <p:extLst>
      <p:ext uri="{BB962C8B-B14F-4D97-AF65-F5344CB8AC3E}">
        <p14:creationId xmlns:p14="http://schemas.microsoft.com/office/powerpoint/2010/main" val="15100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HST/JWST </a:t>
            </a:r>
            <a:r>
              <a:rPr lang="en-US" dirty="0" smtClean="0"/>
              <a:t>Observing </a:t>
            </a:r>
            <a:r>
              <a:rPr lang="en-US" dirty="0"/>
              <a:t>Cycle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7543"/>
            <a:ext cx="8498430" cy="48045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</a:t>
            </a:r>
            <a:r>
              <a:rPr lang="en-US" sz="2800" dirty="0" smtClean="0"/>
              <a:t>bservations </a:t>
            </a:r>
            <a:r>
              <a:rPr lang="en-US" sz="2800" dirty="0"/>
              <a:t>are executed in a</a:t>
            </a:r>
            <a:r>
              <a:rPr lang="en-US" sz="2800" dirty="0" smtClean="0"/>
              <a:t> </a:t>
            </a:r>
            <a:r>
              <a:rPr lang="en-US" sz="2800" dirty="0"/>
              <a:t>yearly </a:t>
            </a:r>
            <a:r>
              <a:rPr lang="en-US" sz="2800" dirty="0" smtClean="0"/>
              <a:t>cycle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/>
              <a:t>Astronomers submit proposals to </a:t>
            </a:r>
            <a:r>
              <a:rPr lang="en-US" dirty="0" err="1"/>
              <a:t>STScI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 Allocation Committee approves time </a:t>
            </a:r>
            <a:r>
              <a:rPr lang="en-US" dirty="0" smtClean="0"/>
              <a:t>to observations based </a:t>
            </a:r>
            <a:r>
              <a:rPr lang="en-US" dirty="0"/>
              <a:t>on scientific </a:t>
            </a:r>
            <a:r>
              <a:rPr lang="en-US" dirty="0" smtClean="0"/>
              <a:t>merit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Astronomers prepare detailed observation </a:t>
            </a:r>
            <a:r>
              <a:rPr lang="en-US" dirty="0" smtClean="0"/>
              <a:t>program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Plan observations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 house staff plan and schedule </a:t>
            </a:r>
            <a:r>
              <a:rPr lang="en-US" dirty="0" smtClean="0"/>
              <a:t>observations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Ingest all new proposals for the cycle in a Long range Plan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Create </a:t>
            </a:r>
            <a:r>
              <a:rPr lang="en-US" dirty="0" smtClean="0"/>
              <a:t>short term schedules from the long range plan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Astronomers analyze data and publish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223125" y="568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16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5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81000"/>
            <a:ext cx="68199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Planning </a:t>
            </a:r>
            <a:r>
              <a:rPr lang="en-US" sz="3600" dirty="0"/>
              <a:t>and  Scheduling</a:t>
            </a: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467600" cy="5486400"/>
          </a:xfrm>
        </p:spPr>
        <p:txBody>
          <a:bodyPr/>
          <a:lstStyle/>
          <a:p>
            <a:pPr algn="ctr">
              <a:buFontTx/>
              <a:buNone/>
            </a:pPr>
            <a:endParaRPr lang="en-US" sz="1000" b="1" dirty="0"/>
          </a:p>
          <a:p>
            <a:pPr algn="ctr">
              <a:buFontTx/>
              <a:buNone/>
            </a:pPr>
            <a:r>
              <a:rPr lang="en-US" sz="2400" b="1" dirty="0"/>
              <a:t>Two </a:t>
            </a:r>
            <a:r>
              <a:rPr lang="en-US" sz="2400" b="1" dirty="0" smtClean="0"/>
              <a:t>Step </a:t>
            </a:r>
            <a:r>
              <a:rPr lang="en-US" sz="2400" b="1" dirty="0"/>
              <a:t>Approach</a:t>
            </a:r>
            <a:endParaRPr lang="en-US" sz="2400" dirty="0"/>
          </a:p>
          <a:p>
            <a:r>
              <a:rPr lang="en-US" sz="2400" dirty="0"/>
              <a:t>Long range planning</a:t>
            </a:r>
          </a:p>
          <a:p>
            <a:pPr lvl="1"/>
            <a:r>
              <a:rPr lang="en-US" sz="2000" dirty="0"/>
              <a:t>Assigns observations for a cycle to 56 day long least commitment plan windows.</a:t>
            </a:r>
          </a:p>
          <a:p>
            <a:pPr lvl="1"/>
            <a:r>
              <a:rPr lang="en-US" sz="2000" dirty="0"/>
              <a:t>Concerned with </a:t>
            </a:r>
            <a:r>
              <a:rPr lang="en-US" sz="2000" i="1" dirty="0"/>
              <a:t>resource balancing</a:t>
            </a:r>
            <a:r>
              <a:rPr lang="en-US" sz="2000" dirty="0"/>
              <a:t>, plan stability</a:t>
            </a:r>
          </a:p>
          <a:p>
            <a:r>
              <a:rPr lang="en-US" sz="2400" dirty="0"/>
              <a:t>Short term scheduling</a:t>
            </a:r>
          </a:p>
          <a:p>
            <a:pPr lvl="1"/>
            <a:r>
              <a:rPr lang="en-US" sz="2000" dirty="0"/>
              <a:t>Creates week long second-by-second schedules using plan windows as input.</a:t>
            </a:r>
          </a:p>
          <a:p>
            <a:pPr lvl="1"/>
            <a:r>
              <a:rPr lang="en-US" sz="2000" dirty="0"/>
              <a:t>Concerned with schedule efficiency</a:t>
            </a:r>
          </a:p>
          <a:p>
            <a:endParaRPr lang="en-US" dirty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371600" y="5257800"/>
            <a:ext cx="6210300" cy="1371600"/>
            <a:chOff x="912" y="2448"/>
            <a:chExt cx="3888" cy="816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912" y="2448"/>
              <a:ext cx="1632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 dirty="0">
                  <a:latin typeface="Times" charset="0"/>
                </a:rPr>
                <a:t>Year-based</a:t>
              </a:r>
            </a:p>
            <a:p>
              <a:pPr algn="ctr"/>
              <a:r>
                <a:rPr lang="en-US" sz="1600" b="1" dirty="0">
                  <a:latin typeface="Times" charset="0"/>
                </a:rPr>
                <a:t>Long Range Planning </a:t>
              </a:r>
            </a:p>
            <a:p>
              <a:pPr algn="ctr"/>
              <a:r>
                <a:rPr lang="en-US" sz="1600" b="1" dirty="0">
                  <a:latin typeface="Times" charset="0"/>
                </a:rPr>
                <a:t>(Assigns </a:t>
              </a:r>
              <a:r>
                <a:rPr lang="en-US" sz="1600" b="1" dirty="0" smtClean="0">
                  <a:latin typeface="Times" charset="0"/>
                </a:rPr>
                <a:t>N </a:t>
              </a:r>
              <a:r>
                <a:rPr lang="en-US" sz="1600" b="1" dirty="0">
                  <a:latin typeface="Times" charset="0"/>
                </a:rPr>
                <a:t>week long </a:t>
              </a:r>
            </a:p>
            <a:p>
              <a:pPr algn="ctr"/>
              <a:r>
                <a:rPr lang="en-US" sz="1600" b="1" dirty="0">
                  <a:latin typeface="Times" charset="0"/>
                </a:rPr>
                <a:t>window for start </a:t>
              </a:r>
            </a:p>
            <a:p>
              <a:pPr algn="ctr"/>
              <a:r>
                <a:rPr lang="en-US" sz="1600" b="1" dirty="0">
                  <a:latin typeface="Times" charset="0"/>
                </a:rPr>
                <a:t>time)</a:t>
              </a: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3216" y="2448"/>
              <a:ext cx="1584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imes" charset="0"/>
                </a:rPr>
                <a:t>Week-based</a:t>
              </a:r>
            </a:p>
            <a:p>
              <a:pPr algn="ctr"/>
              <a:r>
                <a:rPr lang="en-US" sz="1600" b="1">
                  <a:latin typeface="Times" charset="0"/>
                </a:rPr>
                <a:t>Short Term </a:t>
              </a:r>
            </a:p>
            <a:p>
              <a:pPr algn="ctr"/>
              <a:r>
                <a:rPr lang="en-US" sz="1600" b="1">
                  <a:latin typeface="Times" charset="0"/>
                </a:rPr>
                <a:t>Scheduling</a:t>
              </a:r>
            </a:p>
            <a:p>
              <a:pPr algn="ctr"/>
              <a:r>
                <a:rPr lang="en-US" sz="1600" b="1">
                  <a:latin typeface="Times" charset="0"/>
                </a:rPr>
                <a:t>(Assigns start time)</a:t>
              </a:r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 rot="-5400000">
              <a:off x="2760" y="2520"/>
              <a:ext cx="240" cy="672"/>
            </a:xfrm>
            <a:prstGeom prst="downArrow">
              <a:avLst>
                <a:gd name="adj1" fmla="val 50000"/>
                <a:gd name="adj2" fmla="val 7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1016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5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 and Scheduling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Motivation: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 smtClean="0"/>
              <a:t>precise </a:t>
            </a:r>
            <a:r>
              <a:rPr lang="en-US" sz="2400" dirty="0"/>
              <a:t>orbit model </a:t>
            </a:r>
            <a:r>
              <a:rPr lang="en-US" sz="2400" dirty="0" smtClean="0"/>
              <a:t>for observatories are </a:t>
            </a:r>
            <a:r>
              <a:rPr lang="en-US" sz="2400" dirty="0"/>
              <a:t>known only a few weeks in advance 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Uncertainties in the orbit prevent the creation of second-by-second </a:t>
            </a:r>
            <a:r>
              <a:rPr lang="en-US" dirty="0" smtClean="0"/>
              <a:t>schedules in advance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Separation of concerns: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Long range planning  </a:t>
            </a:r>
            <a:endParaRPr lang="en-US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Resource </a:t>
            </a:r>
            <a:r>
              <a:rPr lang="en-US" dirty="0"/>
              <a:t>balancing, Stability of </a:t>
            </a:r>
            <a:r>
              <a:rPr lang="en-US" dirty="0" smtClean="0"/>
              <a:t>plan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Allows observers to know when to hire graduate students to reduce their data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Short term </a:t>
            </a:r>
            <a:r>
              <a:rPr lang="en-US" dirty="0" smtClean="0"/>
              <a:t>scheduling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 Schedule </a:t>
            </a:r>
            <a:r>
              <a:rPr lang="en-US" dirty="0"/>
              <a:t>efficiency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Reduce the decision space in system</a:t>
            </a:r>
            <a:r>
              <a:rPr lang="en-US" dirty="0" smtClean="0"/>
              <a:t>.</a:t>
            </a:r>
            <a:r>
              <a:rPr lang="en-US" sz="2400" dirty="0"/>
              <a:t>	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016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0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 err="1" smtClean="0"/>
              <a:t>vs</a:t>
            </a:r>
            <a:r>
              <a:rPr lang="en-US" dirty="0" smtClean="0"/>
              <a:t>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1600200"/>
            <a:ext cx="872522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of what we do is scheduling and not planning</a:t>
            </a:r>
          </a:p>
          <a:p>
            <a:pPr lvl="1"/>
            <a:r>
              <a:rPr lang="en-US" dirty="0" smtClean="0"/>
              <a:t>Just assigning times with no action selection</a:t>
            </a:r>
          </a:p>
          <a:p>
            <a:r>
              <a:rPr lang="en-US" i="1" dirty="0" smtClean="0"/>
              <a:t>Observation planning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Sequences of actions for individual observations are planned by observers to achieve science goals</a:t>
            </a:r>
          </a:p>
          <a:p>
            <a:pPr lvl="1"/>
            <a:r>
              <a:rPr lang="en-US" dirty="0" smtClean="0"/>
              <a:t>Use special purpose software</a:t>
            </a:r>
          </a:p>
          <a:p>
            <a:pPr lvl="2"/>
            <a:r>
              <a:rPr lang="en-US" dirty="0" smtClean="0"/>
              <a:t>Could this problem be put in PDL</a:t>
            </a:r>
          </a:p>
          <a:p>
            <a:r>
              <a:rPr lang="en-US" i="1" dirty="0" smtClean="0"/>
              <a:t>Long range planning </a:t>
            </a:r>
            <a:r>
              <a:rPr lang="en-US" dirty="0" smtClean="0"/>
              <a:t>observations to windows</a:t>
            </a:r>
          </a:p>
          <a:p>
            <a:pPr lvl="1"/>
            <a:r>
              <a:rPr lang="en-US" dirty="0" smtClean="0"/>
              <a:t>Could be called long range scheduling</a:t>
            </a:r>
          </a:p>
          <a:p>
            <a:r>
              <a:rPr lang="en-US" i="1" dirty="0" smtClean="0"/>
              <a:t>Short term scheduling  </a:t>
            </a:r>
            <a:r>
              <a:rPr lang="en-US" dirty="0" smtClean="0"/>
              <a:t>observations to precise times</a:t>
            </a:r>
          </a:p>
          <a:p>
            <a:r>
              <a:rPr lang="en-US" dirty="0" smtClean="0"/>
              <a:t>Will talk about observation planning and long range planning</a:t>
            </a:r>
          </a:p>
          <a:p>
            <a:pPr lvl="1"/>
            <a:r>
              <a:rPr lang="en-US" dirty="0" smtClean="0"/>
              <a:t>That is what I work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8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TRANS software system proves a decision support tool for planning individual HST observations</a:t>
            </a:r>
          </a:p>
          <a:p>
            <a:pPr lvl="1"/>
            <a:r>
              <a:rPr lang="en-US" dirty="0" smtClean="0"/>
              <a:t>Takes input provided by astronomers and </a:t>
            </a:r>
            <a:r>
              <a:rPr lang="en-US" dirty="0" smtClean="0"/>
              <a:t>generates a detailed plan for executing the observation on HST</a:t>
            </a:r>
          </a:p>
          <a:p>
            <a:pPr lvl="2"/>
            <a:r>
              <a:rPr lang="en-US" dirty="0" smtClean="0"/>
              <a:t>Input:  target pointing, instrument modes, filters,  optional parameters, exposing durations</a:t>
            </a:r>
            <a:endParaRPr lang="en-US" dirty="0" smtClean="0"/>
          </a:p>
          <a:p>
            <a:pPr lvl="1"/>
            <a:r>
              <a:rPr lang="en-US" dirty="0" smtClean="0"/>
              <a:t>This involves </a:t>
            </a:r>
          </a:p>
          <a:p>
            <a:pPr lvl="2"/>
            <a:r>
              <a:rPr lang="en-US" dirty="0" smtClean="0"/>
              <a:t>the creation of support activities  - </a:t>
            </a:r>
            <a:r>
              <a:rPr lang="en-US" dirty="0"/>
              <a:t>a</a:t>
            </a:r>
            <a:r>
              <a:rPr lang="en-US" dirty="0" smtClean="0"/>
              <a:t>utomatic Calibrations, buffer dumps </a:t>
            </a:r>
            <a:r>
              <a:rPr lang="en-US" dirty="0" smtClean="0"/>
              <a:t>(e.g. buffer dumps), </a:t>
            </a:r>
          </a:p>
          <a:p>
            <a:pPr lvl="2"/>
            <a:r>
              <a:rPr lang="en-US" dirty="0" smtClean="0"/>
              <a:t> Modeling of instrument overheads (e.g. filter moves),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rouping of activities into a hierarchy based on exposure pointing and engineering concerns. </a:t>
            </a:r>
          </a:p>
          <a:p>
            <a:pPr lvl="2"/>
            <a:r>
              <a:rPr lang="en-US" dirty="0" smtClean="0"/>
              <a:t>Packing exposures into</a:t>
            </a:r>
            <a:r>
              <a:rPr lang="en-US" dirty="0" smtClean="0"/>
              <a:t> orbits</a:t>
            </a:r>
          </a:p>
          <a:p>
            <a:pPr lvl="1"/>
            <a:r>
              <a:rPr lang="en-US" dirty="0" smtClean="0"/>
              <a:t>All down stream planning and scheduling systems use the plan as input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728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work for the Space Telescope Science Institute  (STSCI) which is responsible for operating the Hubble Space Telescope</a:t>
            </a:r>
          </a:p>
          <a:p>
            <a:pPr>
              <a:lnSpc>
                <a:spcPct val="88000"/>
              </a:lnSpc>
            </a:pPr>
            <a:r>
              <a:rPr lang="en-US" sz="2400" dirty="0" err="1" smtClean="0"/>
              <a:t>STScI</a:t>
            </a:r>
            <a:r>
              <a:rPr lang="en-US" sz="2400" dirty="0" smtClean="0"/>
              <a:t> is responsible for all phases of science operations including:</a:t>
            </a:r>
          </a:p>
          <a:p>
            <a:pPr lvl="2" algn="just">
              <a:lnSpc>
                <a:spcPct val="88000"/>
              </a:lnSpc>
            </a:pPr>
            <a:r>
              <a:rPr lang="en-US" sz="1800" i="1" dirty="0" smtClean="0"/>
              <a:t>Selecting science observations based on proposals from the astronomical community</a:t>
            </a:r>
            <a:r>
              <a:rPr lang="en-US" sz="1800" dirty="0" smtClean="0"/>
              <a:t>;</a:t>
            </a:r>
          </a:p>
          <a:p>
            <a:pPr lvl="2" algn="just">
              <a:lnSpc>
                <a:spcPct val="88000"/>
              </a:lnSpc>
            </a:pPr>
            <a:r>
              <a:rPr lang="en-US" sz="1800" b="1" i="1" dirty="0" smtClean="0"/>
              <a:t>Planning and scheduling of science observations and engineering activities</a:t>
            </a:r>
            <a:r>
              <a:rPr lang="en-US" sz="1800" b="1" dirty="0" smtClean="0"/>
              <a:t>;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Archiving, calibration, and analysis of data obtained from HST observations.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Managing the research grants associated with observing programs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We are currently developing the same capabilities for the James Webb Space Telescope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5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Output</a:t>
            </a:r>
            <a:endParaRPr lang="en-US" dirty="0"/>
          </a:p>
        </p:txBody>
      </p:sp>
      <p:pic>
        <p:nvPicPr>
          <p:cNvPr id="4" name="Content Placeholder 3" descr="trans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r="1928"/>
          <a:stretch>
            <a:fillRect/>
          </a:stretch>
        </p:blipFill>
        <p:spPr>
          <a:xfrm>
            <a:off x="239639" y="1250066"/>
            <a:ext cx="8229600" cy="4327182"/>
          </a:xfrm>
        </p:spPr>
      </p:pic>
      <p:sp>
        <p:nvSpPr>
          <p:cNvPr id="6" name="TextBox 5"/>
          <p:cNvSpPr txBox="1"/>
          <p:nvPr/>
        </p:nvSpPr>
        <p:spPr>
          <a:xfrm>
            <a:off x="575531" y="5616933"/>
            <a:ext cx="7503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goal of the planner?  To use a minimal</a:t>
            </a:r>
          </a:p>
          <a:p>
            <a:r>
              <a:rPr lang="en-US" sz="2800" dirty="0" smtClean="0"/>
              <a:t>Number of orbits?  Fill each orbit?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162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Output</a:t>
            </a:r>
            <a:endParaRPr lang="en-US" dirty="0"/>
          </a:p>
        </p:txBody>
      </p:sp>
      <p:pic>
        <p:nvPicPr>
          <p:cNvPr id="5" name="Picture 4" descr="trans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19200"/>
            <a:ext cx="78359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685" y="5754271"/>
            <a:ext cx="7681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Observer directed the system to use two orbits and </a:t>
            </a:r>
          </a:p>
          <a:p>
            <a:r>
              <a:rPr lang="en-US" sz="2800" dirty="0" smtClean="0"/>
              <a:t>to expand the durations of selected exposures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01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planning system originally made decisions as to how to place exposures into orbits</a:t>
            </a:r>
          </a:p>
          <a:p>
            <a:pPr lvl="1"/>
            <a:r>
              <a:rPr lang="en-US" dirty="0" smtClean="0"/>
              <a:t>Unclear as to what was being optimized</a:t>
            </a:r>
          </a:p>
          <a:p>
            <a:pPr lvl="1"/>
            <a:r>
              <a:rPr lang="en-US" dirty="0" smtClean="0"/>
              <a:t>Confused users</a:t>
            </a:r>
          </a:p>
          <a:p>
            <a:r>
              <a:rPr lang="en-US" dirty="0"/>
              <a:t>S</a:t>
            </a:r>
            <a:r>
              <a:rPr lang="en-US" dirty="0" smtClean="0"/>
              <a:t>witched to being a decision support tool </a:t>
            </a:r>
          </a:p>
          <a:p>
            <a:pPr lvl="1"/>
            <a:r>
              <a:rPr lang="en-US" dirty="0" smtClean="0"/>
              <a:t>Observers can specify how exposures map to orbits and which exposures should be expanded to fill orbits</a:t>
            </a:r>
          </a:p>
          <a:p>
            <a:r>
              <a:rPr lang="en-US" dirty="0" smtClean="0"/>
              <a:t>By placing decisions with the user we increased user satisfaction with the tool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901700" y="457200"/>
            <a:ext cx="6642100" cy="865188"/>
          </a:xfrm>
        </p:spPr>
        <p:txBody>
          <a:bodyPr>
            <a:normAutofit/>
          </a:bodyPr>
          <a:lstStyle/>
          <a:p>
            <a:pPr algn="l"/>
            <a:r>
              <a:rPr lang="en-US"/>
              <a:t>  Long Range Planning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924800" cy="4724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1800" b="1" dirty="0"/>
              <a:t>1.   Calculating Constraint Window</a:t>
            </a:r>
            <a:endParaRPr lang="en-US" sz="1600" b="1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000" dirty="0"/>
              <a:t>              </a:t>
            </a:r>
            <a:r>
              <a:rPr lang="en-US" sz="1800" dirty="0"/>
              <a:t>Observation constraint windows are calculated from all physical and </a:t>
            </a:r>
            <a:r>
              <a:rPr lang="en-US" sz="1800" dirty="0" smtClean="0"/>
              <a:t>observer specified constraints, and denote </a:t>
            </a:r>
            <a:r>
              <a:rPr lang="en-US" sz="1800" dirty="0"/>
              <a:t>the timeline of when the  observation can be scheduled. 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en-US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en-US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en-US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1800" b="1" dirty="0"/>
              <a:t>2.   Generating Plan </a:t>
            </a:r>
            <a:r>
              <a:rPr lang="en-US" sz="1800" b="1" dirty="0" smtClean="0"/>
              <a:t>Windows </a:t>
            </a:r>
            <a:r>
              <a:rPr lang="en-US" sz="1800" b="1" dirty="0"/>
              <a:t>(PW)</a:t>
            </a:r>
            <a:endParaRPr lang="en-US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1800" dirty="0"/>
              <a:t>                Using least commitment </a:t>
            </a:r>
            <a:r>
              <a:rPr lang="en-US" sz="1800" dirty="0" smtClean="0"/>
              <a:t>scheduler, </a:t>
            </a:r>
            <a:r>
              <a:rPr lang="en-US" sz="1800" dirty="0"/>
              <a:t>SPIKE, observations are assigned plan windows, which are the preferred window for scheduling.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en-US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en-US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en-US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en-US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1800" b="1" dirty="0"/>
              <a:t>		</a:t>
            </a:r>
            <a:r>
              <a:rPr lang="en-US" sz="1800" dirty="0"/>
              <a:t>Plan windows are a subset of the </a:t>
            </a:r>
            <a:r>
              <a:rPr lang="en-US" sz="1800" dirty="0" smtClean="0"/>
              <a:t>constraint </a:t>
            </a:r>
            <a:r>
              <a:rPr lang="en-US" sz="1800" dirty="0"/>
              <a:t>windows and are nominally 56 days long. 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914400" y="2711450"/>
            <a:ext cx="7337425" cy="717550"/>
            <a:chOff x="547" y="1082"/>
            <a:chExt cx="4637" cy="510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1632" y="1164"/>
              <a:ext cx="624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2640" y="1164"/>
              <a:ext cx="240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672" y="1364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072" y="1164"/>
              <a:ext cx="1200" cy="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4656" y="1164"/>
              <a:ext cx="240" cy="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1056" y="1164"/>
              <a:ext cx="96" cy="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960" y="1364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1537" y="1363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113" y="1363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2689" y="1363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3264" y="1363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3840" y="1363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4416" y="1363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4992" y="1363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834" y="1397"/>
              <a:ext cx="41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Feb</a:t>
              </a:r>
              <a:endParaRPr lang="en-US">
                <a:latin typeface="Times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1410" y="1395"/>
              <a:ext cx="36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Mar</a:t>
              </a:r>
              <a:endParaRPr lang="en-US">
                <a:latin typeface="Times" charset="0"/>
              </a:endParaRP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986" y="1395"/>
              <a:ext cx="36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Apr</a:t>
              </a:r>
              <a:endParaRPr lang="en-US">
                <a:latin typeface="Times" charset="0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562" y="1395"/>
              <a:ext cx="31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Jun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3138" y="1395"/>
              <a:ext cx="26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Jul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3714" y="1395"/>
              <a:ext cx="36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Aug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4289" y="1395"/>
              <a:ext cx="36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Sep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4865" y="1395"/>
              <a:ext cx="31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Nov</a:t>
              </a:r>
              <a:endParaRPr lang="en-US">
                <a:latin typeface="Times" charset="0"/>
              </a:endParaRPr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V="1">
              <a:off x="768" y="1130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672" y="11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547" y="1284"/>
              <a:ext cx="12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0</a:t>
              </a:r>
              <a:endParaRPr lang="en-US" sz="1200">
                <a:latin typeface="Times" charset="0"/>
              </a:endParaRP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547" y="1082"/>
              <a:ext cx="16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" charset="0"/>
                </a:rPr>
                <a:t>1</a:t>
              </a:r>
              <a:endParaRPr lang="en-US">
                <a:latin typeface="Times" charset="0"/>
              </a:endParaRPr>
            </a:p>
          </p:txBody>
        </p:sp>
      </p:grpSp>
      <p:grpSp>
        <p:nvGrpSpPr>
          <p:cNvPr id="12319" name="Group 31"/>
          <p:cNvGrpSpPr>
            <a:grpSpLocks/>
          </p:cNvGrpSpPr>
          <p:nvPr/>
        </p:nvGrpSpPr>
        <p:grpSpPr bwMode="auto">
          <a:xfrm>
            <a:off x="914400" y="4343400"/>
            <a:ext cx="7361238" cy="1095375"/>
            <a:chOff x="575" y="2496"/>
            <a:chExt cx="4637" cy="690"/>
          </a:xfrm>
        </p:grpSpPr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1660" y="2780"/>
              <a:ext cx="624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2668" y="2780"/>
              <a:ext cx="240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700" y="2980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3100" y="2780"/>
              <a:ext cx="1200" cy="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4684" y="2780"/>
              <a:ext cx="240" cy="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1084" y="2780"/>
              <a:ext cx="96" cy="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>
              <a:off x="988" y="2980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>
              <a:off x="1565" y="2979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40"/>
            <p:cNvSpPr>
              <a:spLocks noChangeShapeType="1"/>
            </p:cNvSpPr>
            <p:nvPr/>
          </p:nvSpPr>
          <p:spPr bwMode="auto">
            <a:xfrm>
              <a:off x="2141" y="2979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41"/>
            <p:cNvSpPr>
              <a:spLocks noChangeShapeType="1"/>
            </p:cNvSpPr>
            <p:nvPr/>
          </p:nvSpPr>
          <p:spPr bwMode="auto">
            <a:xfrm>
              <a:off x="2717" y="2979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42"/>
            <p:cNvSpPr>
              <a:spLocks noChangeShapeType="1"/>
            </p:cNvSpPr>
            <p:nvPr/>
          </p:nvSpPr>
          <p:spPr bwMode="auto">
            <a:xfrm>
              <a:off x="3292" y="2979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43"/>
            <p:cNvSpPr>
              <a:spLocks noChangeShapeType="1"/>
            </p:cNvSpPr>
            <p:nvPr/>
          </p:nvSpPr>
          <p:spPr bwMode="auto">
            <a:xfrm>
              <a:off x="3868" y="2979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44"/>
            <p:cNvSpPr>
              <a:spLocks noChangeShapeType="1"/>
            </p:cNvSpPr>
            <p:nvPr/>
          </p:nvSpPr>
          <p:spPr bwMode="auto">
            <a:xfrm>
              <a:off x="4444" y="2979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45"/>
            <p:cNvSpPr>
              <a:spLocks noChangeShapeType="1"/>
            </p:cNvSpPr>
            <p:nvPr/>
          </p:nvSpPr>
          <p:spPr bwMode="auto">
            <a:xfrm>
              <a:off x="5020" y="2979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Text Box 46"/>
            <p:cNvSpPr txBox="1">
              <a:spLocks noChangeArrowheads="1"/>
            </p:cNvSpPr>
            <p:nvPr/>
          </p:nvSpPr>
          <p:spPr bwMode="auto">
            <a:xfrm>
              <a:off x="862" y="3013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Feb</a:t>
              </a:r>
              <a:endParaRPr lang="en-US">
                <a:latin typeface="Times" charset="0"/>
              </a:endParaRPr>
            </a:p>
          </p:txBody>
        </p:sp>
        <p:sp>
          <p:nvSpPr>
            <p:cNvPr id="12335" name="Text Box 47"/>
            <p:cNvSpPr txBox="1">
              <a:spLocks noChangeArrowheads="1"/>
            </p:cNvSpPr>
            <p:nvPr/>
          </p:nvSpPr>
          <p:spPr bwMode="auto">
            <a:xfrm>
              <a:off x="1438" y="301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Mar</a:t>
              </a:r>
              <a:endParaRPr lang="en-US">
                <a:latin typeface="Times" charset="0"/>
              </a:endParaRPr>
            </a:p>
          </p:txBody>
        </p:sp>
        <p:sp>
          <p:nvSpPr>
            <p:cNvPr id="12336" name="Text Box 48"/>
            <p:cNvSpPr txBox="1">
              <a:spLocks noChangeArrowheads="1"/>
            </p:cNvSpPr>
            <p:nvPr/>
          </p:nvSpPr>
          <p:spPr bwMode="auto">
            <a:xfrm>
              <a:off x="2014" y="301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Apr</a:t>
              </a:r>
              <a:endParaRPr lang="en-US">
                <a:latin typeface="Times" charset="0"/>
              </a:endParaRPr>
            </a:p>
          </p:txBody>
        </p:sp>
        <p:sp>
          <p:nvSpPr>
            <p:cNvPr id="12337" name="Text Box 49"/>
            <p:cNvSpPr txBox="1">
              <a:spLocks noChangeArrowheads="1"/>
            </p:cNvSpPr>
            <p:nvPr/>
          </p:nvSpPr>
          <p:spPr bwMode="auto">
            <a:xfrm>
              <a:off x="2590" y="3011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Jun</a:t>
              </a:r>
            </a:p>
          </p:txBody>
        </p:sp>
        <p:sp>
          <p:nvSpPr>
            <p:cNvPr id="12338" name="Text Box 50"/>
            <p:cNvSpPr txBox="1">
              <a:spLocks noChangeArrowheads="1"/>
            </p:cNvSpPr>
            <p:nvPr/>
          </p:nvSpPr>
          <p:spPr bwMode="auto">
            <a:xfrm>
              <a:off x="3166" y="3011"/>
              <a:ext cx="26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Jul</a:t>
              </a:r>
            </a:p>
          </p:txBody>
        </p:sp>
        <p:sp>
          <p:nvSpPr>
            <p:cNvPr id="12339" name="Text Box 51"/>
            <p:cNvSpPr txBox="1">
              <a:spLocks noChangeArrowheads="1"/>
            </p:cNvSpPr>
            <p:nvPr/>
          </p:nvSpPr>
          <p:spPr bwMode="auto">
            <a:xfrm>
              <a:off x="3742" y="301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Aug</a:t>
              </a:r>
            </a:p>
          </p:txBody>
        </p:sp>
        <p:sp>
          <p:nvSpPr>
            <p:cNvPr id="12340" name="Text Box 52"/>
            <p:cNvSpPr txBox="1">
              <a:spLocks noChangeArrowheads="1"/>
            </p:cNvSpPr>
            <p:nvPr/>
          </p:nvSpPr>
          <p:spPr bwMode="auto">
            <a:xfrm>
              <a:off x="4317" y="3011"/>
              <a:ext cx="3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Sep</a:t>
              </a:r>
            </a:p>
          </p:txBody>
        </p:sp>
        <p:sp>
          <p:nvSpPr>
            <p:cNvPr id="12341" name="Text Box 53"/>
            <p:cNvSpPr txBox="1">
              <a:spLocks noChangeArrowheads="1"/>
            </p:cNvSpPr>
            <p:nvPr/>
          </p:nvSpPr>
          <p:spPr bwMode="auto">
            <a:xfrm>
              <a:off x="4893" y="3011"/>
              <a:ext cx="3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Nov</a:t>
              </a:r>
              <a:endParaRPr lang="en-US">
                <a:latin typeface="Times" charset="0"/>
              </a:endParaRPr>
            </a:p>
          </p:txBody>
        </p:sp>
        <p:sp>
          <p:nvSpPr>
            <p:cNvPr id="12342" name="Line 54"/>
            <p:cNvSpPr>
              <a:spLocks noChangeShapeType="1"/>
            </p:cNvSpPr>
            <p:nvPr/>
          </p:nvSpPr>
          <p:spPr bwMode="auto">
            <a:xfrm flipV="1">
              <a:off x="796" y="274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55"/>
            <p:cNvSpPr>
              <a:spLocks noChangeShapeType="1"/>
            </p:cNvSpPr>
            <p:nvPr/>
          </p:nvSpPr>
          <p:spPr bwMode="auto">
            <a:xfrm flipH="1">
              <a:off x="700" y="27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Text Box 56"/>
            <p:cNvSpPr txBox="1">
              <a:spLocks noChangeArrowheads="1"/>
            </p:cNvSpPr>
            <p:nvPr/>
          </p:nvSpPr>
          <p:spPr bwMode="auto">
            <a:xfrm>
              <a:off x="575" y="2900"/>
              <a:ext cx="1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>
                  <a:latin typeface="Times" charset="0"/>
                </a:rPr>
                <a:t>0</a:t>
              </a:r>
              <a:endParaRPr lang="en-US" sz="1200">
                <a:latin typeface="Times" charset="0"/>
              </a:endParaRPr>
            </a:p>
          </p:txBody>
        </p:sp>
        <p:sp>
          <p:nvSpPr>
            <p:cNvPr id="12345" name="Text Box 57"/>
            <p:cNvSpPr txBox="1">
              <a:spLocks noChangeArrowheads="1"/>
            </p:cNvSpPr>
            <p:nvPr/>
          </p:nvSpPr>
          <p:spPr bwMode="auto">
            <a:xfrm>
              <a:off x="575" y="2698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" charset="0"/>
                </a:rPr>
                <a:t>1</a:t>
              </a:r>
              <a:endParaRPr lang="en-US">
                <a:latin typeface="Times" charset="0"/>
              </a:endParaRPr>
            </a:p>
          </p:txBody>
        </p: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3100" y="2777"/>
              <a:ext cx="708" cy="20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2798" y="2777"/>
              <a:ext cx="110" cy="20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AutoShape 60"/>
            <p:cNvSpPr>
              <a:spLocks/>
            </p:cNvSpPr>
            <p:nvPr/>
          </p:nvSpPr>
          <p:spPr bwMode="auto">
            <a:xfrm rot="-5400000">
              <a:off x="3254" y="2194"/>
              <a:ext cx="96" cy="1008"/>
            </a:xfrm>
            <a:prstGeom prst="rightBrace">
              <a:avLst>
                <a:gd name="adj1" fmla="val 875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Text Box 61"/>
            <p:cNvSpPr txBox="1">
              <a:spLocks noChangeArrowheads="1"/>
            </p:cNvSpPr>
            <p:nvPr/>
          </p:nvSpPr>
          <p:spPr bwMode="auto">
            <a:xfrm>
              <a:off x="2880" y="2496"/>
              <a:ext cx="9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latin typeface="Times" charset="0"/>
                </a:rPr>
                <a:t>  </a:t>
              </a:r>
              <a:r>
                <a:rPr lang="en-US" sz="1200" b="1">
                  <a:latin typeface="Times" charset="0"/>
                </a:rPr>
                <a:t>Plan Window</a:t>
              </a:r>
            </a:p>
          </p:txBody>
        </p:sp>
      </p:grpSp>
      <p:pic>
        <p:nvPicPr>
          <p:cNvPr id="12350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016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1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Plan </a:t>
            </a:r>
            <a:r>
              <a:rPr lang="en-US" dirty="0">
                <a:latin typeface="Times New Roman" charset="0"/>
              </a:rPr>
              <a:t>Windows</a:t>
            </a:r>
          </a:p>
        </p:txBody>
      </p:sp>
      <p:pic>
        <p:nvPicPr>
          <p:cNvPr id="41987" name="Content Placeholder 4" descr="Screen shot 2011-09-07 at 2.31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r="23730"/>
          <a:stretch>
            <a:fillRect/>
          </a:stretch>
        </p:blipFill>
        <p:spPr>
          <a:xfrm>
            <a:off x="457200" y="1417638"/>
            <a:ext cx="8229600" cy="4036104"/>
          </a:xfrm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457200" y="5668086"/>
            <a:ext cx="84561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 </a:t>
            </a:r>
            <a:r>
              <a:rPr lang="en-US" sz="2000" dirty="0" smtClean="0"/>
              <a:t>The short term scheduler </a:t>
            </a:r>
            <a:r>
              <a:rPr lang="en-US" sz="2000" dirty="0"/>
              <a:t>uses unexecuted </a:t>
            </a:r>
            <a:r>
              <a:rPr lang="en-US" sz="2000" dirty="0" smtClean="0"/>
              <a:t>observations </a:t>
            </a:r>
            <a:r>
              <a:rPr lang="en-US" sz="2000" dirty="0"/>
              <a:t>with open plan windows to create its candidate list </a:t>
            </a:r>
            <a:r>
              <a:rPr lang="en-US" sz="2000" dirty="0" smtClean="0"/>
              <a:t>for a weekly schedule</a:t>
            </a:r>
            <a:endParaRPr lang="en-US" sz="2000" dirty="0"/>
          </a:p>
        </p:txBody>
      </p:sp>
      <p:cxnSp>
        <p:nvCxnSpPr>
          <p:cNvPr id="41991" name="Straight Arrow Connector 8"/>
          <p:cNvCxnSpPr>
            <a:cxnSpLocks noChangeShapeType="1"/>
          </p:cNvCxnSpPr>
          <p:nvPr/>
        </p:nvCxnSpPr>
        <p:spPr bwMode="auto">
          <a:xfrm flipV="1">
            <a:off x="5554175" y="1417638"/>
            <a:ext cx="0" cy="42504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382852" y="551798"/>
            <a:ext cx="1096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The red bars give plan windows</a:t>
            </a:r>
          </a:p>
        </p:txBody>
      </p:sp>
      <p:cxnSp>
        <p:nvCxnSpPr>
          <p:cNvPr id="41993" name="Straight Arrow Connector 2"/>
          <p:cNvCxnSpPr>
            <a:cxnSpLocks noChangeShapeType="1"/>
          </p:cNvCxnSpPr>
          <p:nvPr/>
        </p:nvCxnSpPr>
        <p:spPr bwMode="auto">
          <a:xfrm flipH="1" flipV="1">
            <a:off x="3926754" y="1417638"/>
            <a:ext cx="25400" cy="42504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524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21890C2-E7BD-D44A-8F6C-174EBDDC75D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" charset="0"/>
                <a:cs typeface="+mj-cs"/>
              </a:rPr>
              <a:t>Spike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3810000"/>
          </a:xfrm>
        </p:spPr>
        <p:txBody>
          <a:bodyPr/>
          <a:lstStyle/>
          <a:p>
            <a:pPr marL="533400" indent="-533400" eaLnBrk="1" hangingPunct="1">
              <a:spcBef>
                <a:spcPts val="1500"/>
              </a:spcBef>
              <a:buFont typeface="Zapf Dingbats" charset="0"/>
              <a:buChar char="n"/>
              <a:defRPr/>
            </a:pPr>
            <a:r>
              <a:rPr lang="en-US" sz="2000" dirty="0" smtClean="0">
                <a:cs typeface="+mn-cs"/>
              </a:rPr>
              <a:t>Spike is a general toolkit for constraint based planning and scheduling </a:t>
            </a:r>
            <a:r>
              <a:rPr sz="2000" noProof="1" smtClean="0">
                <a:cs typeface="+mn-cs"/>
              </a:rPr>
              <a:t>developed for the Hubble Space Telescope by STScI.</a:t>
            </a:r>
            <a:r>
              <a:rPr lang="en-US" sz="2000" dirty="0" smtClean="0">
                <a:cs typeface="+mn-cs"/>
              </a:rPr>
              <a:t> </a:t>
            </a:r>
          </a:p>
          <a:p>
            <a:pPr marL="533400" indent="-533400" eaLnBrk="1" hangingPunct="1">
              <a:spcBef>
                <a:spcPts val="1500"/>
              </a:spcBef>
              <a:buFont typeface="Zapf Dingbats" charset="0"/>
              <a:buChar char="n"/>
              <a:defRPr/>
            </a:pPr>
            <a:r>
              <a:rPr lang="en-US" sz="2000" dirty="0" smtClean="0">
                <a:cs typeface="+mn-cs"/>
              </a:rPr>
              <a:t>Spike has evolved over the years with HST and other mission deployments into a robust software package which is easily adaptable for new missions</a:t>
            </a:r>
          </a:p>
          <a:p>
            <a:pPr marL="914400" lvl="1" indent="-457200" eaLnBrk="1" hangingPunct="1">
              <a:spcBef>
                <a:spcPts val="1500"/>
              </a:spcBef>
              <a:buFont typeface="Zapf Dingbats" charset="0"/>
              <a:buChar char="n"/>
              <a:defRPr/>
            </a:pPr>
            <a:r>
              <a:rPr lang="en-US" sz="1800" dirty="0" smtClean="0"/>
              <a:t>long and short range astronomic planning and scheduling, </a:t>
            </a:r>
          </a:p>
          <a:p>
            <a:pPr marL="914400" lvl="1" indent="-457200" eaLnBrk="1" hangingPunct="1">
              <a:spcBef>
                <a:spcPts val="1500"/>
              </a:spcBef>
              <a:buFont typeface="Zapf Dingbats" charset="0"/>
              <a:buChar char="n"/>
              <a:defRPr/>
            </a:pPr>
            <a:r>
              <a:rPr lang="en-US" sz="1800" dirty="0" smtClean="0"/>
              <a:t>ground and space based planning and scheduling</a:t>
            </a:r>
          </a:p>
          <a:p>
            <a:pPr marL="914400" lvl="1" indent="-457200" eaLnBrk="1" hangingPunct="1">
              <a:spcBef>
                <a:spcPts val="1500"/>
              </a:spcBef>
              <a:buFont typeface="Zapf Dingbats" charset="0"/>
              <a:buChar char="n"/>
              <a:defRPr/>
            </a:pPr>
            <a:r>
              <a:rPr lang="en-US" sz="1800" dirty="0" smtClean="0">
                <a:latin typeface="Times" charset="0"/>
              </a:rPr>
              <a:t>Easily integrated with other ground systems components and operations </a:t>
            </a:r>
            <a:r>
              <a:rPr lang="en-US" sz="1800" dirty="0" smtClean="0">
                <a:latin typeface="Times" charset="0"/>
              </a:rPr>
              <a:t>concepts</a:t>
            </a:r>
          </a:p>
          <a:p>
            <a:pPr marL="514350" indent="-457200">
              <a:spcBef>
                <a:spcPts val="1500"/>
              </a:spcBef>
              <a:buFont typeface="Zapf Dingbats" charset="0"/>
              <a:buChar char="n"/>
              <a:defRPr/>
            </a:pPr>
            <a:r>
              <a:rPr lang="en-US" sz="2200" dirty="0" smtClean="0">
                <a:latin typeface="Times" charset="0"/>
              </a:rPr>
              <a:t>Used for both HST and JWST long range planning</a:t>
            </a:r>
            <a:endParaRPr lang="en-US" sz="2200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403E9EA0-FE0C-C448-A7A0-CFD7EF2D945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Spike Adaptability</a:t>
            </a:r>
            <a:r>
              <a:rPr lang="en-US" dirty="0" smtClean="0">
                <a:solidFill>
                  <a:srgbClr val="FFFFCC"/>
                </a:solidFill>
                <a:cs typeface="+mj-cs"/>
              </a:rPr>
              <a:t>	</a:t>
            </a:r>
            <a:endParaRPr lang="en-US" dirty="0" smtClean="0">
              <a:cs typeface="+mj-cs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3173"/>
            <a:ext cx="7362086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ts val="4000"/>
              </a:lnSpc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What makes Spike easily adaptable: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dirty="0" smtClean="0"/>
              <a:t>Powerful and easy to adapt temporal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constraint model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dirty="0" smtClean="0">
                <a:cs typeface="+mn-cs"/>
              </a:rPr>
              <a:t>Architecture is modular and layered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dirty="0" smtClean="0">
                <a:cs typeface="+mn-cs"/>
              </a:rPr>
              <a:t>Object oriented </a:t>
            </a:r>
            <a:r>
              <a:rPr lang="en-US" dirty="0" smtClean="0">
                <a:cs typeface="+mn-cs"/>
              </a:rPr>
              <a:t>design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dirty="0" smtClean="0"/>
              <a:t>Large library of astronomical utilities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2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SPIKE Package Hierarchy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4577-7A25-6241-BC0F-D8C3336C48A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 descr="iwpss11-spike-package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2" y="1617662"/>
            <a:ext cx="8791979" cy="46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challenge For Long Range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Cannot Directly Measure LRP Quality</a:t>
            </a:r>
          </a:p>
          <a:p>
            <a:r>
              <a:rPr lang="en-US" dirty="0" smtClean="0"/>
              <a:t>Ideally </a:t>
            </a:r>
            <a:r>
              <a:rPr lang="en-US" dirty="0" smtClean="0"/>
              <a:t>we could measure LRP quality by simulating the LRP short term scheduling process</a:t>
            </a:r>
          </a:p>
          <a:p>
            <a:pPr lvl="1"/>
            <a:r>
              <a:rPr lang="en-US" dirty="0" smtClean="0"/>
              <a:t>Create multiple LRPs for a cycle</a:t>
            </a:r>
          </a:p>
          <a:p>
            <a:pPr lvl="1"/>
            <a:r>
              <a:rPr lang="en-US" dirty="0" smtClean="0"/>
              <a:t>For each LRP create successive short term schedules </a:t>
            </a:r>
          </a:p>
          <a:p>
            <a:pPr lvl="1"/>
            <a:r>
              <a:rPr lang="en-US" dirty="0" smtClean="0"/>
              <a:t>Measure</a:t>
            </a:r>
          </a:p>
          <a:p>
            <a:pPr lvl="2"/>
            <a:r>
              <a:rPr lang="en-US" dirty="0" smtClean="0"/>
              <a:t>The spacecraft efficiency of the schedules</a:t>
            </a:r>
          </a:p>
          <a:p>
            <a:pPr lvl="2"/>
            <a:r>
              <a:rPr lang="en-US" dirty="0" smtClean="0"/>
              <a:t>The stability of the produced plan windows</a:t>
            </a:r>
          </a:p>
          <a:p>
            <a:r>
              <a:rPr lang="en-US" dirty="0" smtClean="0"/>
              <a:t>In practice this is not possible:</a:t>
            </a:r>
          </a:p>
          <a:p>
            <a:pPr lvl="1"/>
            <a:r>
              <a:rPr lang="en-US" dirty="0" smtClean="0"/>
              <a:t>Short term scheduling is a highly manual process</a:t>
            </a:r>
          </a:p>
          <a:p>
            <a:pPr lvl="1"/>
            <a:r>
              <a:rPr lang="en-US" dirty="0" smtClean="0"/>
              <a:t>Cannot produce meaningful short term schedules in advance as we do not know the space craft </a:t>
            </a:r>
            <a:r>
              <a:rPr lang="en-US" dirty="0" smtClean="0"/>
              <a:t>ephemeris</a:t>
            </a:r>
          </a:p>
        </p:txBody>
      </p:sp>
    </p:spTree>
    <p:extLst>
      <p:ext uri="{BB962C8B-B14F-4D97-AF65-F5344CB8AC3E}">
        <p14:creationId xmlns:p14="http://schemas.microsoft.com/office/powerpoint/2010/main" val="89189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Plan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riteria </a:t>
            </a:r>
            <a:r>
              <a:rPr lang="en-US" dirty="0" smtClean="0"/>
              <a:t>evaluate a plan as a whole with respect to some feature</a:t>
            </a:r>
          </a:p>
          <a:p>
            <a:r>
              <a:rPr lang="en-US" dirty="0" smtClean="0"/>
              <a:t>Current mechanism supports minimization criteria </a:t>
            </a:r>
          </a:p>
          <a:p>
            <a:pPr lvl="1"/>
            <a:r>
              <a:rPr lang="en-US" dirty="0" smtClean="0"/>
              <a:t>i.e. criteria where we prefer a small measure</a:t>
            </a:r>
          </a:p>
          <a:p>
            <a:pPr lvl="1"/>
            <a:r>
              <a:rPr lang="en-US" dirty="0" smtClean="0"/>
              <a:t>E.g. prefer to minimize unplanned </a:t>
            </a:r>
            <a:r>
              <a:rPr lang="en-US" dirty="0" smtClean="0"/>
              <a:t>orbits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49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Today’s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give you a basic understanding of the a</a:t>
            </a:r>
            <a:r>
              <a:rPr lang="en-US" dirty="0" smtClean="0"/>
              <a:t>stronomical planning and scheduling domain</a:t>
            </a:r>
          </a:p>
          <a:p>
            <a:pPr lvl="1"/>
            <a:r>
              <a:rPr lang="en-US" dirty="0" smtClean="0"/>
              <a:t>Features of astronomical </a:t>
            </a:r>
            <a:r>
              <a:rPr lang="en-US" dirty="0" smtClean="0"/>
              <a:t>mi</a:t>
            </a:r>
            <a:r>
              <a:rPr lang="en-US" dirty="0" smtClean="0"/>
              <a:t>ssions</a:t>
            </a:r>
          </a:p>
          <a:p>
            <a:pPr lvl="1"/>
            <a:r>
              <a:rPr lang="en-US" dirty="0" smtClean="0"/>
              <a:t>Astronomical </a:t>
            </a:r>
            <a:r>
              <a:rPr lang="en-US" dirty="0" smtClean="0"/>
              <a:t>planning and scheduling </a:t>
            </a:r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Use cases for planning and scheduling</a:t>
            </a:r>
          </a:p>
          <a:p>
            <a:r>
              <a:rPr lang="en-US" dirty="0" smtClean="0"/>
              <a:t>All given with an operational perspective</a:t>
            </a:r>
          </a:p>
          <a:p>
            <a:r>
              <a:rPr lang="en-US" i="1" dirty="0" smtClean="0"/>
              <a:t>Offer general advice on what makes a successful </a:t>
            </a:r>
            <a:r>
              <a:rPr lang="en-US" b="1" i="1" dirty="0" smtClean="0"/>
              <a:t>Operationa</a:t>
            </a:r>
            <a:r>
              <a:rPr lang="en-US" i="1" dirty="0" smtClean="0"/>
              <a:t>l planning and scheduling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9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92" y="-153209"/>
            <a:ext cx="8229600" cy="1685223"/>
          </a:xfrm>
        </p:spPr>
        <p:txBody>
          <a:bodyPr/>
          <a:lstStyle/>
          <a:p>
            <a:r>
              <a:rPr lang="en-US" dirty="0" smtClean="0"/>
              <a:t>Resource level Criteria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7986"/>
            <a:ext cx="8229600" cy="26188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 above show how two plans consume a resource</a:t>
            </a:r>
          </a:p>
          <a:p>
            <a:r>
              <a:rPr lang="en-US" dirty="0" smtClean="0"/>
              <a:t>Both plans consume 16 orbits</a:t>
            </a:r>
          </a:p>
          <a:p>
            <a:r>
              <a:rPr lang="en-US" dirty="0" smtClean="0"/>
              <a:t>How should our criteria distinguish between these two plans?</a:t>
            </a:r>
          </a:p>
          <a:p>
            <a:r>
              <a:rPr lang="en-US" dirty="0" smtClean="0"/>
              <a:t>Defined two separate criteria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77092" y="1674704"/>
            <a:ext cx="0" cy="1712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77092" y="3386975"/>
            <a:ext cx="2925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20532" y="1532015"/>
            <a:ext cx="442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2898" y="3529041"/>
            <a:ext cx="362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Days      1            2          3           4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77092" y="2288268"/>
            <a:ext cx="2925510" cy="14269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77092" y="1674704"/>
            <a:ext cx="75635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33444" y="1674704"/>
            <a:ext cx="0" cy="91321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33444" y="2587915"/>
            <a:ext cx="216915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7092" y="1988620"/>
            <a:ext cx="219770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4792" y="1988620"/>
            <a:ext cx="0" cy="970287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74792" y="2958907"/>
            <a:ext cx="627914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6575" y="1674704"/>
            <a:ext cx="313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7110" y="2057529"/>
            <a:ext cx="3051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Resource level - dotted</a:t>
            </a:r>
          </a:p>
          <a:p>
            <a:r>
              <a:rPr lang="en-US" sz="2000" dirty="0" smtClean="0"/>
              <a:t>Plan 1 levels – </a:t>
            </a:r>
            <a:r>
              <a:rPr lang="en-US" sz="2000" dirty="0"/>
              <a:t>d</a:t>
            </a:r>
            <a:r>
              <a:rPr lang="en-US" sz="2000" dirty="0" smtClean="0"/>
              <a:t>ashed</a:t>
            </a:r>
          </a:p>
          <a:p>
            <a:r>
              <a:rPr lang="en-US" sz="2000" dirty="0" smtClean="0"/>
              <a:t>Plan 2 levels – dot dashed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97676" y="2288268"/>
            <a:ext cx="7994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4597676" y="2565361"/>
            <a:ext cx="799434" cy="22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97676" y="2958907"/>
            <a:ext cx="7994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3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Uniform Orbit Resource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Prefer</a:t>
            </a:r>
            <a:r>
              <a:rPr lang="en-US" dirty="0" smtClean="0"/>
              <a:t> plans with a uniform distribution of resources</a:t>
            </a:r>
          </a:p>
          <a:p>
            <a:r>
              <a:rPr lang="en-US" dirty="0" smtClean="0"/>
              <a:t>SPIKE tracks resource usage for all orbits in a cycle</a:t>
            </a:r>
          </a:p>
          <a:p>
            <a:pPr lvl="1"/>
            <a:r>
              <a:rPr lang="en-US" dirty="0" smtClean="0"/>
              <a:t>Each resource has a user specified desired resource level</a:t>
            </a:r>
          </a:p>
          <a:p>
            <a:r>
              <a:rPr lang="en-US" dirty="0" smtClean="0"/>
              <a:t>Departure from the desired resource level is bad either for over subscription or under subscription</a:t>
            </a:r>
          </a:p>
          <a:p>
            <a:r>
              <a:rPr lang="en-US" b="1" dirty="0" smtClean="0"/>
              <a:t>Measure</a:t>
            </a:r>
            <a:r>
              <a:rPr lang="en-US" dirty="0" smtClean="0"/>
              <a:t> the deviation from the expected level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user specified </a:t>
            </a:r>
            <a:r>
              <a:rPr lang="en-US" dirty="0" smtClean="0"/>
              <a:t>set of resources</a:t>
            </a:r>
          </a:p>
          <a:p>
            <a:pPr lvl="1"/>
            <a:r>
              <a:rPr lang="en-US" dirty="0" smtClean="0"/>
              <a:t>Use the square of the deviation</a:t>
            </a:r>
          </a:p>
        </p:txBody>
      </p:sp>
    </p:spTree>
    <p:extLst>
      <p:ext uri="{BB962C8B-B14F-4D97-AF65-F5344CB8AC3E}">
        <p14:creationId xmlns:p14="http://schemas.microsoft.com/office/powerpoint/2010/main" val="17277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</a:t>
            </a:r>
            <a:r>
              <a:rPr lang="en-US" dirty="0"/>
              <a:t>R</a:t>
            </a:r>
            <a:r>
              <a:rPr lang="en-US" dirty="0" smtClean="0"/>
              <a:t>esource Violations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600200"/>
            <a:ext cx="8477794" cy="4525963"/>
          </a:xfrm>
        </p:spPr>
        <p:txBody>
          <a:bodyPr/>
          <a:lstStyle/>
          <a:p>
            <a:r>
              <a:rPr lang="en-US" b="1" dirty="0" smtClean="0"/>
              <a:t>Prefer</a:t>
            </a:r>
            <a:r>
              <a:rPr lang="en-US" dirty="0" smtClean="0"/>
              <a:t> plans without resource oversubscription</a:t>
            </a:r>
          </a:p>
          <a:p>
            <a:r>
              <a:rPr lang="en-US" b="1" dirty="0"/>
              <a:t>M</a:t>
            </a:r>
            <a:r>
              <a:rPr lang="en-US" b="1" dirty="0" smtClean="0"/>
              <a:t>easure</a:t>
            </a:r>
            <a:r>
              <a:rPr lang="en-US" dirty="0" smtClean="0"/>
              <a:t> the amount of of oversubscription from the user specified desired levels for a user specified set of resources</a:t>
            </a:r>
          </a:p>
          <a:p>
            <a:pPr lvl="1"/>
            <a:r>
              <a:rPr lang="en-US" dirty="0" smtClean="0"/>
              <a:t>Sum the square of the oversubscription</a:t>
            </a:r>
          </a:p>
        </p:txBody>
      </p:sp>
    </p:spTree>
    <p:extLst>
      <p:ext uri="{BB962C8B-B14F-4D97-AF65-F5344CB8AC3E}">
        <p14:creationId xmlns:p14="http://schemas.microsoft.com/office/powerpoint/2010/main" val="399525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92" y="-153209"/>
            <a:ext cx="8229600" cy="1685223"/>
          </a:xfrm>
        </p:spPr>
        <p:txBody>
          <a:bodyPr/>
          <a:lstStyle/>
          <a:p>
            <a:r>
              <a:rPr lang="en-US" dirty="0" smtClean="0"/>
              <a:t>Resource level Criteria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7986"/>
            <a:ext cx="8229600" cy="2618868"/>
          </a:xfrm>
        </p:spPr>
        <p:txBody>
          <a:bodyPr>
            <a:normAutofit/>
          </a:bodyPr>
          <a:lstStyle/>
          <a:p>
            <a:r>
              <a:rPr lang="en-US" dirty="0" smtClean="0"/>
              <a:t>Both plans have a score of 12 for uniform orbit distribution = (3</a:t>
            </a:r>
            <a:r>
              <a:rPr lang="en-US" baseline="30000" dirty="0" smtClean="0"/>
              <a:t>2</a:t>
            </a:r>
            <a:r>
              <a:rPr lang="en-US" dirty="0" smtClean="0"/>
              <a:t> + 3)</a:t>
            </a:r>
          </a:p>
          <a:p>
            <a:r>
              <a:rPr lang="en-US" dirty="0" smtClean="0"/>
              <a:t>Dashed plan has value 9 for resource overages while the other plan has value 3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77092" y="1674704"/>
            <a:ext cx="0" cy="1712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77092" y="3386975"/>
            <a:ext cx="2925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20532" y="1532015"/>
            <a:ext cx="442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2898" y="3529041"/>
            <a:ext cx="362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Days      1            2          3           4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77092" y="2288268"/>
            <a:ext cx="2925510" cy="14269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77092" y="1674704"/>
            <a:ext cx="75635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33444" y="1674704"/>
            <a:ext cx="0" cy="91321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33444" y="2587915"/>
            <a:ext cx="216915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7092" y="1988620"/>
            <a:ext cx="219770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4792" y="1988620"/>
            <a:ext cx="0" cy="970287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74792" y="2958907"/>
            <a:ext cx="627914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6575" y="1674704"/>
            <a:ext cx="313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7110" y="2057529"/>
            <a:ext cx="3051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Resource level (dotted)</a:t>
            </a:r>
          </a:p>
          <a:p>
            <a:r>
              <a:rPr lang="en-US" sz="2000" dirty="0" smtClean="0"/>
              <a:t>Plan 1 levels – Dashed</a:t>
            </a:r>
          </a:p>
          <a:p>
            <a:r>
              <a:rPr lang="en-US" sz="2000" dirty="0" smtClean="0"/>
              <a:t>Plan 3 levels – dot dashed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97676" y="2288268"/>
            <a:ext cx="7994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4597676" y="2565361"/>
            <a:ext cx="799434" cy="22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97676" y="2958907"/>
            <a:ext cx="7994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53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Observatories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Features of astronomical missions</a:t>
            </a:r>
          </a:p>
          <a:p>
            <a:pPr lvl="1"/>
            <a:r>
              <a:rPr lang="en-US" dirty="0" smtClean="0"/>
              <a:t>Concentrated on HST and JWST</a:t>
            </a:r>
          </a:p>
          <a:p>
            <a:r>
              <a:rPr lang="en-US" dirty="0" smtClean="0"/>
              <a:t>Astronomical planning and scheduling constraints</a:t>
            </a:r>
          </a:p>
          <a:p>
            <a:pPr lvl="1"/>
            <a:r>
              <a:rPr lang="en-US" dirty="0" smtClean="0"/>
              <a:t>Physical constraints due to the observatory versus observer specified constraints</a:t>
            </a:r>
          </a:p>
          <a:p>
            <a:pPr lvl="1"/>
            <a:r>
              <a:rPr lang="en-US" dirty="0" smtClean="0"/>
              <a:t>Reason about spacecraft roll as well as time</a:t>
            </a:r>
          </a:p>
          <a:p>
            <a:pPr lvl="1"/>
            <a:r>
              <a:rPr lang="en-US" dirty="0" smtClean="0"/>
              <a:t>Constraint calculation complexity</a:t>
            </a:r>
            <a:endParaRPr lang="en-US" dirty="0" smtClean="0"/>
          </a:p>
          <a:p>
            <a:r>
              <a:rPr lang="en-US" dirty="0" smtClean="0"/>
              <a:t>Use cases for planning and scheduling</a:t>
            </a:r>
          </a:p>
          <a:p>
            <a:pPr lvl="1"/>
            <a:r>
              <a:rPr lang="en-US" dirty="0" smtClean="0"/>
              <a:t>Observing cycles</a:t>
            </a:r>
          </a:p>
          <a:p>
            <a:pPr lvl="1"/>
            <a:r>
              <a:rPr lang="en-US" dirty="0" smtClean="0"/>
              <a:t>Planning tools</a:t>
            </a:r>
          </a:p>
          <a:p>
            <a:pPr lvl="1"/>
            <a:r>
              <a:rPr lang="en-US" dirty="0" smtClean="0"/>
              <a:t>Long range planning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4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an AI Application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Good technology is necessary but not sufficient for an application to be successful</a:t>
            </a:r>
          </a:p>
          <a:p>
            <a:pPr lvl="1"/>
            <a:r>
              <a:rPr lang="en-US" dirty="0" smtClean="0"/>
              <a:t>Additional human and software factors often are more important than the optimal performance of the application</a:t>
            </a:r>
          </a:p>
          <a:p>
            <a:pPr lvl="1"/>
            <a:r>
              <a:rPr lang="en-US" dirty="0" smtClean="0"/>
              <a:t>Often the technology only has to be good enough to make it work</a:t>
            </a:r>
          </a:p>
          <a:p>
            <a:r>
              <a:rPr lang="en-US" dirty="0" smtClean="0"/>
              <a:t>From David Waltz pioneer in computer vision:   </a:t>
            </a:r>
          </a:p>
          <a:p>
            <a:pPr lvl="1"/>
            <a:r>
              <a:rPr lang="en-US" dirty="0" smtClean="0"/>
              <a:t>AI in an successful application is like the raisins in Raisin </a:t>
            </a:r>
            <a:r>
              <a:rPr lang="en-US" dirty="0"/>
              <a:t>B</a:t>
            </a:r>
            <a:r>
              <a:rPr lang="en-US" dirty="0" smtClean="0"/>
              <a:t>ran cereal.  They are only 2% but its not Raisin Bran without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0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is the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Change happens (i.e. excrement occurs)</a:t>
            </a:r>
          </a:p>
          <a:p>
            <a:r>
              <a:rPr lang="en-US" dirty="0" smtClean="0"/>
              <a:t>The requirements for your planner will change</a:t>
            </a:r>
          </a:p>
          <a:p>
            <a:r>
              <a:rPr lang="en-US" dirty="0" smtClean="0"/>
              <a:t>The plan produced yesterday will be obsolete today as the inputs will have changed</a:t>
            </a:r>
          </a:p>
          <a:p>
            <a:r>
              <a:rPr lang="en-US" dirty="0" smtClean="0"/>
              <a:t>Embrace the change</a:t>
            </a:r>
          </a:p>
          <a:p>
            <a:pPr lvl="1"/>
            <a:r>
              <a:rPr lang="en-US" dirty="0" smtClean="0"/>
              <a:t>Design the software with flexible components</a:t>
            </a:r>
          </a:p>
          <a:p>
            <a:pPr lvl="1"/>
            <a:r>
              <a:rPr lang="en-US" dirty="0" smtClean="0"/>
              <a:t>Explicitly provide history keeping capabilities in your planning routines</a:t>
            </a:r>
          </a:p>
          <a:p>
            <a:pPr lvl="1"/>
            <a:r>
              <a:rPr lang="en-US" dirty="0" smtClean="0"/>
              <a:t>Understand how important stability is with respect to your mission</a:t>
            </a:r>
          </a:p>
          <a:p>
            <a:pPr lvl="2"/>
            <a:r>
              <a:rPr lang="en-US" dirty="0" smtClean="0"/>
              <a:t>In the face of change can you just re-plan everything or is stability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8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Human factors are critical in making an application successful</a:t>
            </a:r>
          </a:p>
          <a:p>
            <a:pPr lvl="1"/>
            <a:r>
              <a:rPr lang="en-US" dirty="0" smtClean="0"/>
              <a:t>Do the users trust the developers and their software</a:t>
            </a:r>
          </a:p>
          <a:p>
            <a:pPr lvl="1"/>
            <a:r>
              <a:rPr lang="en-US" dirty="0" smtClean="0"/>
              <a:t>Is the software transparent as to why it does certain actions</a:t>
            </a:r>
          </a:p>
          <a:p>
            <a:pPr lvl="1"/>
            <a:r>
              <a:rPr lang="en-US" dirty="0" smtClean="0"/>
              <a:t>Does the software allow for mixed initiative planning</a:t>
            </a:r>
          </a:p>
          <a:p>
            <a:pPr lvl="1"/>
            <a:r>
              <a:rPr lang="en-US" dirty="0" smtClean="0"/>
              <a:t>Does the software fit in with other software systems and operational procedures</a:t>
            </a:r>
          </a:p>
          <a:p>
            <a:pPr lvl="1"/>
            <a:r>
              <a:rPr lang="en-US" dirty="0" smtClean="0"/>
              <a:t>Does the software allow the knowledge of expert users to be integrated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dirty="0" err="1" smtClean="0"/>
              <a:t>Vs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expert users give input they will  often provide procedural  </a:t>
            </a:r>
            <a:r>
              <a:rPr lang="en-US" i="1" dirty="0" smtClean="0"/>
              <a:t>solutions</a:t>
            </a:r>
            <a:r>
              <a:rPr lang="en-US" dirty="0" smtClean="0"/>
              <a:t> to fix problems</a:t>
            </a:r>
          </a:p>
          <a:p>
            <a:r>
              <a:rPr lang="en-US" dirty="0" smtClean="0"/>
              <a:t>Need to work with the user to understand the core problem</a:t>
            </a:r>
          </a:p>
          <a:p>
            <a:pPr lvl="1"/>
            <a:r>
              <a:rPr lang="en-US" dirty="0" smtClean="0"/>
              <a:t>There maybe many solutions that solve the problem</a:t>
            </a:r>
          </a:p>
          <a:p>
            <a:pPr lvl="1"/>
            <a:r>
              <a:rPr lang="en-US" dirty="0" smtClean="0"/>
              <a:t>Understanding the problem will allow you to find the best solution</a:t>
            </a:r>
          </a:p>
        </p:txBody>
      </p:sp>
    </p:spTree>
    <p:extLst>
      <p:ext uri="{BB962C8B-B14F-4D97-AF65-F5344CB8AC3E}">
        <p14:creationId xmlns:p14="http://schemas.microsoft.com/office/powerpoint/2010/main" val="272073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job is to listen to users and to give them what they need not necessarily what they want.</a:t>
            </a:r>
          </a:p>
          <a:p>
            <a:r>
              <a:rPr lang="en-US" dirty="0" smtClean="0"/>
              <a:t>Mick </a:t>
            </a:r>
            <a:r>
              <a:rPr lang="en-US" dirty="0" err="1" smtClean="0"/>
              <a:t>Jagger</a:t>
            </a:r>
            <a:r>
              <a:rPr lang="en-US" dirty="0" smtClean="0"/>
              <a:t>:  “</a:t>
            </a:r>
            <a:r>
              <a:rPr lang="en-US" dirty="0"/>
              <a:t>You can't always get what you </a:t>
            </a:r>
            <a:r>
              <a:rPr lang="en-US" dirty="0" smtClean="0"/>
              <a:t>want. But </a:t>
            </a:r>
            <a:r>
              <a:rPr lang="en-US" dirty="0"/>
              <a:t>if you try sometimes well you might find </a:t>
            </a:r>
            <a:r>
              <a:rPr lang="en-US" dirty="0" smtClean="0"/>
              <a:t> you </a:t>
            </a:r>
            <a:r>
              <a:rPr lang="en-US" dirty="0"/>
              <a:t>get what </a:t>
            </a:r>
            <a:r>
              <a:rPr lang="en-US" dirty="0" smtClean="0"/>
              <a:t>you need”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5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4953000" cy="1219200"/>
          </a:xfrm>
        </p:spPr>
        <p:txBody>
          <a:bodyPr/>
          <a:lstStyle/>
          <a:p>
            <a:r>
              <a:rPr lang="en-US"/>
              <a:t>HST Mission</a:t>
            </a:r>
          </a:p>
        </p:txBody>
      </p:sp>
      <p:pic>
        <p:nvPicPr>
          <p:cNvPr id="46084" name="Picture 4" descr="tel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0"/>
            <a:ext cx="1719262" cy="1752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 rot="19586602" flipV="1">
            <a:off x="6326433" y="4762580"/>
            <a:ext cx="2829078" cy="424196"/>
          </a:xfrm>
          <a:custGeom>
            <a:avLst/>
            <a:gdLst>
              <a:gd name="G0" fmla="+- 10638 0 0"/>
              <a:gd name="G1" fmla="+- -11736827 0 0"/>
              <a:gd name="G2" fmla="+- 0 0 -11736827"/>
              <a:gd name="T0" fmla="*/ 0 256 1"/>
              <a:gd name="T1" fmla="*/ 180 256 1"/>
              <a:gd name="G3" fmla="+- -11736827 T0 T1"/>
              <a:gd name="T2" fmla="*/ 0 256 1"/>
              <a:gd name="T3" fmla="*/ 90 256 1"/>
              <a:gd name="G4" fmla="+- -11736827 T2 T3"/>
              <a:gd name="G5" fmla="*/ G4 2 1"/>
              <a:gd name="T4" fmla="*/ 90 256 1"/>
              <a:gd name="T5" fmla="*/ 0 256 1"/>
              <a:gd name="G6" fmla="+- -11736827 T4 T5"/>
              <a:gd name="G7" fmla="*/ G6 2 1"/>
              <a:gd name="G8" fmla="abs -1173682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638"/>
              <a:gd name="G18" fmla="*/ 10638 1 2"/>
              <a:gd name="G19" fmla="+- G18 5400 0"/>
              <a:gd name="G20" fmla="cos G19 -11736827"/>
              <a:gd name="G21" fmla="sin G19 -11736827"/>
              <a:gd name="G22" fmla="+- G20 10800 0"/>
              <a:gd name="G23" fmla="+- G21 10800 0"/>
              <a:gd name="G24" fmla="+- 10800 0 G20"/>
              <a:gd name="G25" fmla="+- 10638 10800 0"/>
              <a:gd name="G26" fmla="?: G9 G17 G25"/>
              <a:gd name="G27" fmla="?: G9 0 21600"/>
              <a:gd name="G28" fmla="cos 10800 -11736827"/>
              <a:gd name="G29" fmla="sin 10800 -11736827"/>
              <a:gd name="G30" fmla="sin 10638 -11736827"/>
              <a:gd name="G31" fmla="+- G28 10800 0"/>
              <a:gd name="G32" fmla="+- G29 10800 0"/>
              <a:gd name="G33" fmla="+- G30 10800 0"/>
              <a:gd name="G34" fmla="?: G4 0 G31"/>
              <a:gd name="G35" fmla="?: -11736827 G34 0"/>
              <a:gd name="G36" fmla="?: G6 G35 G31"/>
              <a:gd name="G37" fmla="+- 21600 0 G36"/>
              <a:gd name="G38" fmla="?: G4 0 G33"/>
              <a:gd name="G39" fmla="?: -1173682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82 w 21600"/>
              <a:gd name="T15" fmla="*/ 10629 h 21600"/>
              <a:gd name="T16" fmla="*/ 10800 w 21600"/>
              <a:gd name="T17" fmla="*/ 162 h 21600"/>
              <a:gd name="T18" fmla="*/ 21518 w 21600"/>
              <a:gd name="T19" fmla="*/ 1062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3" y="10631"/>
                </a:moveTo>
                <a:cubicBezTo>
                  <a:pt x="255" y="4822"/>
                  <a:pt x="4990" y="161"/>
                  <a:pt x="10800" y="161"/>
                </a:cubicBezTo>
                <a:cubicBezTo>
                  <a:pt x="16609" y="161"/>
                  <a:pt x="21344" y="4822"/>
                  <a:pt x="21436" y="10631"/>
                </a:cubicBezTo>
                <a:lnTo>
                  <a:pt x="21598" y="10628"/>
                </a:lnTo>
                <a:cubicBezTo>
                  <a:pt x="21504" y="4731"/>
                  <a:pt x="16697" y="0"/>
                  <a:pt x="10799" y="0"/>
                </a:cubicBezTo>
                <a:cubicBezTo>
                  <a:pt x="4902" y="0"/>
                  <a:pt x="95" y="4731"/>
                  <a:pt x="1" y="1062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12930" y="1752600"/>
            <a:ext cx="8526269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HST is a general purpose space observatory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Near-infrared, visible, and ultraviolet observing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In low earth orbit 600 km above earth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O</a:t>
            </a:r>
            <a:r>
              <a:rPr lang="en-US" sz="2400" dirty="0" smtClean="0"/>
              <a:t>rbits the earth every 96 minutes = 15 orbits per day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The earth blocks target visibility ~40 minutes in each orbit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90912" y="5516046"/>
            <a:ext cx="333487" cy="275154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311958" y="3492506"/>
            <a:ext cx="200092" cy="165093"/>
          </a:xfrm>
          <a:prstGeom prst="star4">
            <a:avLst>
              <a:gd name="adj" fmla="val 8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92" y="4418867"/>
            <a:ext cx="1684107" cy="15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24612" y="5037676"/>
            <a:ext cx="7006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>
                <a:latin typeface="Times" charset="0"/>
              </a:rPr>
              <a:t>Sun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669022" y="3513676"/>
            <a:ext cx="11701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latin typeface="Times" charset="0"/>
              </a:rPr>
              <a:t>Target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9663789">
            <a:off x="6327354" y="4767375"/>
            <a:ext cx="2829078" cy="424196"/>
          </a:xfrm>
          <a:custGeom>
            <a:avLst/>
            <a:gdLst>
              <a:gd name="G0" fmla="+- 10638 0 0"/>
              <a:gd name="G1" fmla="+- -11736827 0 0"/>
              <a:gd name="G2" fmla="+- 0 0 -11736827"/>
              <a:gd name="T0" fmla="*/ 0 256 1"/>
              <a:gd name="T1" fmla="*/ 180 256 1"/>
              <a:gd name="G3" fmla="+- -11736827 T0 T1"/>
              <a:gd name="T2" fmla="*/ 0 256 1"/>
              <a:gd name="T3" fmla="*/ 90 256 1"/>
              <a:gd name="G4" fmla="+- -11736827 T2 T3"/>
              <a:gd name="G5" fmla="*/ G4 2 1"/>
              <a:gd name="T4" fmla="*/ 90 256 1"/>
              <a:gd name="T5" fmla="*/ 0 256 1"/>
              <a:gd name="G6" fmla="+- -11736827 T4 T5"/>
              <a:gd name="G7" fmla="*/ G6 2 1"/>
              <a:gd name="G8" fmla="abs -1173682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638"/>
              <a:gd name="G18" fmla="*/ 10638 1 2"/>
              <a:gd name="G19" fmla="+- G18 5400 0"/>
              <a:gd name="G20" fmla="cos G19 -11736827"/>
              <a:gd name="G21" fmla="sin G19 -11736827"/>
              <a:gd name="G22" fmla="+- G20 10800 0"/>
              <a:gd name="G23" fmla="+- G21 10800 0"/>
              <a:gd name="G24" fmla="+- 10800 0 G20"/>
              <a:gd name="G25" fmla="+- 10638 10800 0"/>
              <a:gd name="G26" fmla="?: G9 G17 G25"/>
              <a:gd name="G27" fmla="?: G9 0 21600"/>
              <a:gd name="G28" fmla="cos 10800 -11736827"/>
              <a:gd name="G29" fmla="sin 10800 -11736827"/>
              <a:gd name="G30" fmla="sin 10638 -11736827"/>
              <a:gd name="G31" fmla="+- G28 10800 0"/>
              <a:gd name="G32" fmla="+- G29 10800 0"/>
              <a:gd name="G33" fmla="+- G30 10800 0"/>
              <a:gd name="G34" fmla="?: G4 0 G31"/>
              <a:gd name="G35" fmla="?: -11736827 G34 0"/>
              <a:gd name="G36" fmla="?: G6 G35 G31"/>
              <a:gd name="G37" fmla="+- 21600 0 G36"/>
              <a:gd name="G38" fmla="?: G4 0 G33"/>
              <a:gd name="G39" fmla="?: -1173682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82 w 21600"/>
              <a:gd name="T15" fmla="*/ 10629 h 21600"/>
              <a:gd name="T16" fmla="*/ 10800 w 21600"/>
              <a:gd name="T17" fmla="*/ 162 h 21600"/>
              <a:gd name="T18" fmla="*/ 21518 w 21600"/>
              <a:gd name="T19" fmla="*/ 1062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3" y="10631"/>
                </a:moveTo>
                <a:cubicBezTo>
                  <a:pt x="255" y="4822"/>
                  <a:pt x="4990" y="161"/>
                  <a:pt x="10800" y="161"/>
                </a:cubicBezTo>
                <a:cubicBezTo>
                  <a:pt x="16609" y="161"/>
                  <a:pt x="21344" y="4822"/>
                  <a:pt x="21436" y="10631"/>
                </a:cubicBezTo>
                <a:lnTo>
                  <a:pt x="21598" y="10628"/>
                </a:lnTo>
                <a:cubicBezTo>
                  <a:pt x="21504" y="4731"/>
                  <a:pt x="16697" y="0"/>
                  <a:pt x="10799" y="0"/>
                </a:cubicBezTo>
                <a:cubicBezTo>
                  <a:pt x="4902" y="0"/>
                  <a:pt x="95" y="4731"/>
                  <a:pt x="1" y="1062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36714" y="5414414"/>
            <a:ext cx="533578" cy="3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4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Revolution in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the Hubble Space Telescope allowed new astronomical discoveries is well known</a:t>
            </a:r>
          </a:p>
          <a:p>
            <a:pPr lvl="1"/>
            <a:r>
              <a:rPr lang="en-US" dirty="0" smtClean="0"/>
              <a:t>What is not well known is that HST operations changed how astronomical missions are planned</a:t>
            </a:r>
          </a:p>
          <a:p>
            <a:r>
              <a:rPr lang="en-US" dirty="0" smtClean="0"/>
              <a:t>Hubble pioneered the use of “service based” observing as opposed to “classical” observing</a:t>
            </a:r>
          </a:p>
          <a:p>
            <a:pPr lvl="1"/>
            <a:r>
              <a:rPr lang="en-US" dirty="0" smtClean="0"/>
              <a:t>Pretty much all new astronomy missions now use service based observing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8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Observing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Prior to HST observers were allocated telescopes for the night</a:t>
            </a:r>
          </a:p>
          <a:p>
            <a:pPr lvl="1"/>
            <a:r>
              <a:rPr lang="en-US" dirty="0" smtClean="0"/>
              <a:t>They had to travel to the mountain and to make their observations</a:t>
            </a:r>
          </a:p>
          <a:p>
            <a:pPr lvl="2"/>
            <a:r>
              <a:rPr lang="en-US" dirty="0" smtClean="0"/>
              <a:t>Had to travel to host institutions for early space telescopes</a:t>
            </a:r>
            <a:endParaRPr lang="en-US" dirty="0" smtClean="0"/>
          </a:p>
          <a:p>
            <a:pPr lvl="1"/>
            <a:r>
              <a:rPr lang="en-US" dirty="0" smtClean="0"/>
              <a:t>Observers had to be experts in using the telescope</a:t>
            </a:r>
          </a:p>
          <a:p>
            <a:pPr lvl="1"/>
            <a:r>
              <a:rPr lang="en-US" dirty="0" smtClean="0"/>
              <a:t>If the night they got had bad conditions for their observations it was too bad</a:t>
            </a:r>
          </a:p>
          <a:p>
            <a:pPr lvl="2"/>
            <a:r>
              <a:rPr lang="en-US" dirty="0" smtClean="0"/>
              <a:t>These nights might have been good for other observations</a:t>
            </a:r>
          </a:p>
          <a:p>
            <a:pPr lvl="1"/>
            <a:r>
              <a:rPr lang="en-US" dirty="0" smtClean="0"/>
              <a:t>Calibrations and instrument set ups </a:t>
            </a:r>
            <a:r>
              <a:rPr lang="en-US" dirty="0" smtClean="0"/>
              <a:t>often </a:t>
            </a:r>
            <a:r>
              <a:rPr lang="en-US" dirty="0" smtClean="0"/>
              <a:t>redundantly performed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Based Observing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Observers send observation science specifications to a host institute (e.g. </a:t>
            </a:r>
            <a:r>
              <a:rPr lang="en-US" dirty="0" err="1" smtClean="0"/>
              <a:t>STScI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Experts at host institute plan and schedule observations</a:t>
            </a:r>
          </a:p>
          <a:p>
            <a:pPr lvl="1"/>
            <a:r>
              <a:rPr lang="en-US" dirty="0" smtClean="0"/>
              <a:t>Can plan and schedule observations with global optimization criteria</a:t>
            </a:r>
          </a:p>
          <a:p>
            <a:pPr lvl="2"/>
            <a:r>
              <a:rPr lang="en-US" dirty="0" smtClean="0"/>
              <a:t>Calibrations,  slews, matching observations to the best time</a:t>
            </a:r>
          </a:p>
          <a:p>
            <a:pPr lvl="1"/>
            <a:r>
              <a:rPr lang="en-US" dirty="0" smtClean="0"/>
              <a:t>Allows the scientist to concentrate on astronomical science and not telescope operations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1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benefit for us (i.e. computer scientists) is that service mode requires software to:</a:t>
            </a:r>
          </a:p>
          <a:p>
            <a:pPr lvl="1"/>
            <a:r>
              <a:rPr lang="en-US" dirty="0" smtClean="0"/>
              <a:t>Translate science specifications into observing plans</a:t>
            </a:r>
          </a:p>
          <a:p>
            <a:pPr lvl="1"/>
            <a:r>
              <a:rPr lang="en-US" dirty="0" smtClean="0"/>
              <a:t>Plan and schedule observations</a:t>
            </a:r>
          </a:p>
          <a:p>
            <a:r>
              <a:rPr lang="en-US" dirty="0" smtClean="0"/>
              <a:t>I believe that other big science applications could benefit from moving from classical to service mode observing</a:t>
            </a:r>
          </a:p>
          <a:p>
            <a:pPr lvl="1"/>
            <a:r>
              <a:rPr lang="en-US" dirty="0" smtClean="0"/>
              <a:t>Oceanography, physics, …</a:t>
            </a:r>
          </a:p>
          <a:p>
            <a:pPr lvl="1"/>
            <a:r>
              <a:rPr lang="en-US" dirty="0" smtClean="0"/>
              <a:t>Maybe there is an application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0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James Webb Telescope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81175"/>
            <a:ext cx="3200400" cy="4027488"/>
          </a:xfrm>
        </p:spPr>
        <p:txBody>
          <a:bodyPr>
            <a:normAutofit lnSpcReduction="10000"/>
          </a:bodyPr>
          <a:lstStyle/>
          <a:p>
            <a:r>
              <a:rPr kumimoji="0" lang="en-US" sz="2400" dirty="0">
                <a:latin typeface="Arial" charset="0"/>
                <a:ea typeface="ＭＳ Ｐゴシック" charset="0"/>
                <a:cs typeface="ＭＳ Ｐゴシック" charset="0"/>
              </a:rPr>
              <a:t>Launch </a:t>
            </a:r>
            <a:r>
              <a:rPr kumimoji="0" lang="en-US" sz="2400" strike="sngStrike" dirty="0" smtClean="0">
                <a:latin typeface="Arial" charset="0"/>
                <a:ea typeface="ＭＳ Ｐゴシック" charset="0"/>
                <a:cs typeface="ＭＳ Ｐゴシック" charset="0"/>
              </a:rPr>
              <a:t>2013</a:t>
            </a:r>
            <a:r>
              <a:rPr kumimoji="0"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2018</a:t>
            </a:r>
            <a:endParaRPr kumimoji="0"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kumimoji="0" lang="en-US" sz="2400" dirty="0">
                <a:latin typeface="Arial" charset="0"/>
                <a:ea typeface="ＭＳ Ｐゴシック" charset="0"/>
                <a:cs typeface="ＭＳ Ｐゴシック" charset="0"/>
              </a:rPr>
              <a:t>Infrared sensors - to see the earliest star formation.</a:t>
            </a:r>
          </a:p>
          <a:p>
            <a:r>
              <a:rPr kumimoji="0" lang="en-US" sz="2400" dirty="0">
                <a:latin typeface="Arial" charset="0"/>
                <a:ea typeface="ＭＳ Ｐゴシック" charset="0"/>
                <a:cs typeface="ＭＳ Ｐゴシック" charset="0"/>
              </a:rPr>
              <a:t>L2 orbit 1.5 million Km from Earth.</a:t>
            </a:r>
          </a:p>
          <a:p>
            <a:r>
              <a:rPr kumimoji="0" lang="en-US" sz="2400" dirty="0">
                <a:latin typeface="Arial" charset="0"/>
                <a:ea typeface="ＭＳ Ｐゴシック" charset="0"/>
                <a:cs typeface="ＭＳ Ｐゴシック" charset="0"/>
              </a:rPr>
              <a:t>6.2 meter mirror</a:t>
            </a:r>
          </a:p>
          <a:p>
            <a:r>
              <a:rPr kumimoji="0" lang="en-US" sz="2400" dirty="0">
                <a:latin typeface="Arial" charset="0"/>
                <a:ea typeface="ＭＳ Ｐゴシック" charset="0"/>
                <a:cs typeface="ＭＳ Ｐゴシック" charset="0"/>
              </a:rPr>
              <a:t>Tennis court sized sun shield to protect science instruments.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48" r="-13148"/>
          <a:stretch>
            <a:fillRect/>
          </a:stretch>
        </p:blipFill>
        <p:spPr>
          <a:xfrm>
            <a:off x="3657600" y="1676400"/>
            <a:ext cx="5486400" cy="4146550"/>
          </a:xfrm>
        </p:spPr>
      </p:pic>
    </p:spTree>
    <p:extLst>
      <p:ext uri="{BB962C8B-B14F-4D97-AF65-F5344CB8AC3E}">
        <p14:creationId xmlns:p14="http://schemas.microsoft.com/office/powerpoint/2010/main" val="394981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261">
            <a:off x="5400390" y="2123194"/>
            <a:ext cx="16303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8"/>
          <p:cNvSpPr>
            <a:spLocks noChangeArrowheads="1"/>
          </p:cNvSpPr>
          <p:nvPr/>
        </p:nvSpPr>
        <p:spPr bwMode="auto">
          <a:xfrm>
            <a:off x="609600" y="3429000"/>
            <a:ext cx="1371600" cy="1371600"/>
          </a:xfrm>
          <a:prstGeom prst="sun">
            <a:avLst>
              <a:gd name="adj" fmla="val 25000"/>
            </a:avLst>
          </a:prstGeom>
          <a:solidFill>
            <a:srgbClr val="CACC30"/>
          </a:solidFill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64" y="3144043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Arc 11"/>
          <p:cNvSpPr>
            <a:spLocks/>
          </p:cNvSpPr>
          <p:nvPr/>
        </p:nvSpPr>
        <p:spPr bwMode="auto">
          <a:xfrm>
            <a:off x="435801" y="1162050"/>
            <a:ext cx="4652963" cy="4533900"/>
          </a:xfrm>
          <a:custGeom>
            <a:avLst/>
            <a:gdLst>
              <a:gd name="G0" fmla="+- 393 0 0"/>
              <a:gd name="G1" fmla="+- 21600 0 0"/>
              <a:gd name="G2" fmla="+- 21600 0 0"/>
              <a:gd name="T0" fmla="*/ 0 w 21993"/>
              <a:gd name="T1" fmla="*/ 4 h 26220"/>
              <a:gd name="T2" fmla="*/ 21493 w 21993"/>
              <a:gd name="T3" fmla="*/ 26220 h 26220"/>
              <a:gd name="T4" fmla="*/ 393 w 21993"/>
              <a:gd name="T5" fmla="*/ 21600 h 2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93" h="26220" fill="none" extrusionOk="0">
                <a:moveTo>
                  <a:pt x="-1" y="3"/>
                </a:moveTo>
                <a:cubicBezTo>
                  <a:pt x="130" y="1"/>
                  <a:pt x="261" y="-1"/>
                  <a:pt x="393" y="-1"/>
                </a:cubicBezTo>
                <a:cubicBezTo>
                  <a:pt x="12322" y="0"/>
                  <a:pt x="21993" y="9670"/>
                  <a:pt x="21993" y="21600"/>
                </a:cubicBezTo>
                <a:cubicBezTo>
                  <a:pt x="21993" y="23153"/>
                  <a:pt x="21825" y="24702"/>
                  <a:pt x="21493" y="26220"/>
                </a:cubicBezTo>
              </a:path>
              <a:path w="21993" h="26220" stroke="0" extrusionOk="0">
                <a:moveTo>
                  <a:pt x="-1" y="3"/>
                </a:moveTo>
                <a:cubicBezTo>
                  <a:pt x="130" y="1"/>
                  <a:pt x="261" y="-1"/>
                  <a:pt x="393" y="-1"/>
                </a:cubicBezTo>
                <a:cubicBezTo>
                  <a:pt x="12322" y="0"/>
                  <a:pt x="21993" y="9670"/>
                  <a:pt x="21993" y="21600"/>
                </a:cubicBezTo>
                <a:cubicBezTo>
                  <a:pt x="21993" y="23153"/>
                  <a:pt x="21825" y="24702"/>
                  <a:pt x="21493" y="26220"/>
                </a:cubicBezTo>
                <a:lnTo>
                  <a:pt x="393" y="21600"/>
                </a:lnTo>
                <a:close/>
              </a:path>
            </a:pathLst>
          </a:custGeom>
          <a:noFill/>
          <a:ln w="38100" cmpd="dbl">
            <a:solidFill>
              <a:schemeClr val="accent1">
                <a:alpha val="50000"/>
              </a:schemeClr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2351088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3801" name="Picture 1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95" y="98877"/>
            <a:ext cx="14493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7" descr="2002-11-f-small_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56" y="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6737559" y="1361506"/>
            <a:ext cx="134798" cy="1281693"/>
          </a:xfrm>
          <a:prstGeom prst="line">
            <a:avLst/>
          </a:prstGeom>
          <a:noFill/>
          <a:ln w="28575" cmpd="sng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609600" y="592627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JWST observing cone varies over the year with most targets getting two ~30 day windows</a:t>
            </a:r>
            <a:endParaRPr lang="en-US" dirty="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2778427" y="147235"/>
            <a:ext cx="2476006" cy="353867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626307" y="2907919"/>
            <a:ext cx="4951657" cy="202450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774" y="1361507"/>
            <a:ext cx="134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Cannot observe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7959" y="1410370"/>
            <a:ext cx="13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Observe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8856" y="4582736"/>
            <a:ext cx="96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Cannot </a:t>
            </a:r>
          </a:p>
          <a:p>
            <a:r>
              <a:rPr lang="en-US" dirty="0" smtClean="0"/>
              <a:t>Observe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Observatory Orbit</a:t>
            </a:r>
          </a:p>
          <a:p>
            <a:pPr lvl="1"/>
            <a:r>
              <a:rPr lang="en-US" dirty="0" smtClean="0"/>
              <a:t>Low earth orbit (earth occultation)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arther out orbits (L2)</a:t>
            </a:r>
          </a:p>
          <a:p>
            <a:r>
              <a:rPr lang="en-US" dirty="0" smtClean="0"/>
              <a:t>Types of science instruments</a:t>
            </a:r>
          </a:p>
          <a:p>
            <a:pPr lvl="1"/>
            <a:r>
              <a:rPr lang="en-US" dirty="0" smtClean="0"/>
              <a:t>Duration of exposing activities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nstrument campaigns when the cost of switching between instruments is high</a:t>
            </a:r>
          </a:p>
          <a:p>
            <a:pPr lvl="1"/>
            <a:r>
              <a:rPr lang="en-US" dirty="0" smtClean="0"/>
              <a:t>Calibration and maintenance activities</a:t>
            </a:r>
          </a:p>
          <a:p>
            <a:r>
              <a:rPr lang="en-US" dirty="0" smtClean="0"/>
              <a:t>Observation preparation and planning  cycle</a:t>
            </a:r>
          </a:p>
          <a:p>
            <a:pPr lvl="1"/>
            <a:r>
              <a:rPr lang="en-US" dirty="0" smtClean="0"/>
              <a:t>Yearly, monthly,  on demand</a:t>
            </a:r>
          </a:p>
          <a:p>
            <a:r>
              <a:rPr lang="en-US" dirty="0" smtClean="0"/>
              <a:t>Mission Duration</a:t>
            </a:r>
          </a:p>
          <a:p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Astronomers (in house or external), general public, students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71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</a:t>
            </a:r>
            <a:r>
              <a:rPr lang="en-US" dirty="0" err="1"/>
              <a:t>v</a:t>
            </a:r>
            <a:r>
              <a:rPr lang="en-US" dirty="0" err="1" smtClean="0"/>
              <a:t>s</a:t>
            </a:r>
            <a:r>
              <a:rPr lang="en-US" dirty="0" smtClean="0"/>
              <a:t> Astronomer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Physical constraints are those required by the capabilities and tolerances of the observatory</a:t>
            </a:r>
          </a:p>
          <a:p>
            <a:pPr lvl="2"/>
            <a:r>
              <a:rPr lang="en-US" dirty="0" smtClean="0"/>
              <a:t>Sun avoidance,  Earth avoidance, Moon avoidance,  Guide stars</a:t>
            </a:r>
          </a:p>
          <a:p>
            <a:r>
              <a:rPr lang="en-US" dirty="0" smtClean="0"/>
              <a:t>Astronomer constraints are additional specifications required to achieve the desired scienc</a:t>
            </a:r>
            <a:r>
              <a:rPr lang="en-US" dirty="0" smtClean="0"/>
              <a:t>e goals</a:t>
            </a:r>
          </a:p>
          <a:p>
            <a:pPr lvl="1"/>
            <a:r>
              <a:rPr lang="en-US" dirty="0" smtClean="0"/>
              <a:t>Time linkages between observations</a:t>
            </a:r>
          </a:p>
          <a:p>
            <a:pPr lvl="2"/>
            <a:r>
              <a:rPr lang="en-US" dirty="0" smtClean="0"/>
              <a:t>Observation 1 after Observation 2 by 10-20 days</a:t>
            </a:r>
          </a:p>
          <a:p>
            <a:pPr lvl="1"/>
            <a:r>
              <a:rPr lang="en-US" dirty="0" smtClean="0"/>
              <a:t>Phase constraints to sample a target with a periodic effect</a:t>
            </a:r>
          </a:p>
          <a:p>
            <a:pPr lvl="1"/>
            <a:r>
              <a:rPr lang="en-US" dirty="0" smtClean="0"/>
              <a:t>Between windows to capture single events or to coordinate with other observatories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7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</a:t>
            </a:r>
            <a:r>
              <a:rPr lang="en-US" dirty="0" err="1" smtClean="0"/>
              <a:t>vs</a:t>
            </a:r>
            <a:r>
              <a:rPr lang="en-US" dirty="0" smtClean="0"/>
              <a:t> Relative Constraints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constraints apply to a single observation</a:t>
            </a:r>
          </a:p>
          <a:p>
            <a:pPr lvl="1"/>
            <a:r>
              <a:rPr lang="en-US" dirty="0" smtClean="0"/>
              <a:t>Include both physical and observer specified constraints</a:t>
            </a:r>
          </a:p>
          <a:p>
            <a:r>
              <a:rPr lang="en-US" dirty="0" smtClean="0"/>
              <a:t>Relative constraints link observations together</a:t>
            </a:r>
          </a:p>
          <a:p>
            <a:pPr lvl="1"/>
            <a:r>
              <a:rPr lang="en-US" dirty="0" smtClean="0"/>
              <a:t>All of these are observer specified</a:t>
            </a:r>
          </a:p>
          <a:p>
            <a:pPr lvl="1"/>
            <a:r>
              <a:rPr lang="en-US" dirty="0" smtClean="0"/>
              <a:t>Timing constraints:</a:t>
            </a:r>
          </a:p>
          <a:p>
            <a:pPr lvl="2"/>
            <a:r>
              <a:rPr lang="en-US" dirty="0" smtClean="0"/>
              <a:t>Group-within, sequence-within,  after-by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7166</TotalTime>
  <Words>2596</Words>
  <Application>Microsoft Macintosh PowerPoint</Application>
  <PresentationFormat>On-screen Show (4:3)</PresentationFormat>
  <Paragraphs>386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Planning and Scheduling for Operational Astronomical Missions</vt:lpstr>
      <vt:lpstr>What I do</vt:lpstr>
      <vt:lpstr>Goals of Today’s talk </vt:lpstr>
      <vt:lpstr>HST Mission</vt:lpstr>
      <vt:lpstr>James Webb Telescope</vt:lpstr>
      <vt:lpstr>PowerPoint Presentation</vt:lpstr>
      <vt:lpstr>Mission Characteristics</vt:lpstr>
      <vt:lpstr>Physical vs Astronomer Constraints</vt:lpstr>
      <vt:lpstr>Absolute vs Relative Constraints </vt:lpstr>
      <vt:lpstr>PowerPoint Presentation</vt:lpstr>
      <vt:lpstr>Space Craft Roll Constraints</vt:lpstr>
      <vt:lpstr>Constraint Propagation</vt:lpstr>
      <vt:lpstr>Constraint Propagation Example</vt:lpstr>
      <vt:lpstr>A Tricky Case With Roll Constraints</vt:lpstr>
      <vt:lpstr>HST/JWST Observing Cycle</vt:lpstr>
      <vt:lpstr>Planning and  Scheduling </vt:lpstr>
      <vt:lpstr>Planning and Scheduling Cont</vt:lpstr>
      <vt:lpstr>Planning vs Scheduling</vt:lpstr>
      <vt:lpstr>Planning Observations </vt:lpstr>
      <vt:lpstr>Example Output</vt:lpstr>
      <vt:lpstr>Example Output</vt:lpstr>
      <vt:lpstr>Lessons Learned</vt:lpstr>
      <vt:lpstr>  Long Range Planning </vt:lpstr>
      <vt:lpstr>Plan Windows</vt:lpstr>
      <vt:lpstr>Spike</vt:lpstr>
      <vt:lpstr>Spike Adaptability </vt:lpstr>
      <vt:lpstr>SPIKE Package Hierarchy</vt:lpstr>
      <vt:lpstr>A challenge For Long Range Planning</vt:lpstr>
      <vt:lpstr> Plan Criteria</vt:lpstr>
      <vt:lpstr>Resource level Criteria - Example</vt:lpstr>
      <vt:lpstr>Uniform Orbit Resource Distribution</vt:lpstr>
      <vt:lpstr>Avoid Resource Violations </vt:lpstr>
      <vt:lpstr>Resource level Criteria - Example</vt:lpstr>
      <vt:lpstr>Observatories Overview</vt:lpstr>
      <vt:lpstr>What Makes an AI Application Successful?</vt:lpstr>
      <vt:lpstr>Change is the norm</vt:lpstr>
      <vt:lpstr>Human Factors</vt:lpstr>
      <vt:lpstr>Problems Vs Solutions</vt:lpstr>
      <vt:lpstr>Working with Users</vt:lpstr>
      <vt:lpstr>Another Revolution in Astronomy</vt:lpstr>
      <vt:lpstr>Classical Observing</vt:lpstr>
      <vt:lpstr>Service Based Observing</vt:lpstr>
      <vt:lpstr>Opportunities for you?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Scheduling for Operational Astronomical Missions</dc:title>
  <dc:creator>sys admin</dc:creator>
  <cp:lastModifiedBy>sys admin</cp:lastModifiedBy>
  <cp:revision>70</cp:revision>
  <dcterms:created xsi:type="dcterms:W3CDTF">2013-05-29T13:16:55Z</dcterms:created>
  <dcterms:modified xsi:type="dcterms:W3CDTF">2013-06-03T12:42:59Z</dcterms:modified>
</cp:coreProperties>
</file>